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65"/>
  </p:sldMasterIdLst>
  <p:notesMasterIdLst>
    <p:notesMasterId r:id="rId89"/>
  </p:notesMasterIdLst>
  <p:sldIdLst>
    <p:sldId id="256" r:id="rId66"/>
    <p:sldId id="257" r:id="rId67"/>
    <p:sldId id="258" r:id="rId68"/>
    <p:sldId id="259" r:id="rId69"/>
    <p:sldId id="260" r:id="rId70"/>
    <p:sldId id="280" r:id="rId71"/>
    <p:sldId id="261" r:id="rId72"/>
    <p:sldId id="267" r:id="rId73"/>
    <p:sldId id="266" r:id="rId74"/>
    <p:sldId id="283" r:id="rId75"/>
    <p:sldId id="265" r:id="rId76"/>
    <p:sldId id="281" r:id="rId77"/>
    <p:sldId id="268" r:id="rId78"/>
    <p:sldId id="269" r:id="rId79"/>
    <p:sldId id="270" r:id="rId80"/>
    <p:sldId id="274" r:id="rId81"/>
    <p:sldId id="277" r:id="rId82"/>
    <p:sldId id="282" r:id="rId83"/>
    <p:sldId id="263" r:id="rId84"/>
    <p:sldId id="275" r:id="rId85"/>
    <p:sldId id="276" r:id="rId86"/>
    <p:sldId id="278" r:id="rId87"/>
    <p:sldId id="279" r:id="rId8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74561" autoAdjust="0"/>
  </p:normalViewPr>
  <p:slideViewPr>
    <p:cSldViewPr snapToGrid="0">
      <p:cViewPr varScale="1">
        <p:scale>
          <a:sx n="59" d="100"/>
          <a:sy n="59" d="100"/>
        </p:scale>
        <p:origin x="84" y="52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customXml" Target="../customXml/item39.xml"/><Relationship Id="rId21" Type="http://schemas.openxmlformats.org/officeDocument/2006/relationships/customXml" Target="../customXml/item21.xml"/><Relationship Id="rId34" Type="http://schemas.openxmlformats.org/officeDocument/2006/relationships/customXml" Target="../customXml/item34.xml"/><Relationship Id="rId42" Type="http://schemas.openxmlformats.org/officeDocument/2006/relationships/customXml" Target="../customXml/item42.xml"/><Relationship Id="rId47" Type="http://schemas.openxmlformats.org/officeDocument/2006/relationships/customXml" Target="../customXml/item47.xml"/><Relationship Id="rId50" Type="http://schemas.openxmlformats.org/officeDocument/2006/relationships/customXml" Target="../customXml/item50.xml"/><Relationship Id="rId55" Type="http://schemas.openxmlformats.org/officeDocument/2006/relationships/customXml" Target="../customXml/item55.xml"/><Relationship Id="rId63" Type="http://schemas.openxmlformats.org/officeDocument/2006/relationships/customXml" Target="../customXml/item63.xml"/><Relationship Id="rId68" Type="http://schemas.openxmlformats.org/officeDocument/2006/relationships/slide" Target="slides/slide3.xml"/><Relationship Id="rId76" Type="http://schemas.openxmlformats.org/officeDocument/2006/relationships/slide" Target="slides/slide11.xml"/><Relationship Id="rId84" Type="http://schemas.openxmlformats.org/officeDocument/2006/relationships/slide" Target="slides/slide19.xml"/><Relationship Id="rId89" Type="http://schemas.openxmlformats.org/officeDocument/2006/relationships/notesMaster" Target="notesMasters/notesMaster1.xml"/><Relationship Id="rId7" Type="http://schemas.openxmlformats.org/officeDocument/2006/relationships/customXml" Target="../customXml/item7.xml"/><Relationship Id="rId71" Type="http://schemas.openxmlformats.org/officeDocument/2006/relationships/slide" Target="slides/slide6.xml"/><Relationship Id="rId92"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customXml" Target="../customXml/item29.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customXml" Target="../customXml/item40.xml"/><Relationship Id="rId45" Type="http://schemas.openxmlformats.org/officeDocument/2006/relationships/customXml" Target="../customXml/item45.xml"/><Relationship Id="rId53" Type="http://schemas.openxmlformats.org/officeDocument/2006/relationships/customXml" Target="../customXml/item53.xml"/><Relationship Id="rId58" Type="http://schemas.openxmlformats.org/officeDocument/2006/relationships/customXml" Target="../customXml/item58.xml"/><Relationship Id="rId66" Type="http://schemas.openxmlformats.org/officeDocument/2006/relationships/slide" Target="slides/slide1.xml"/><Relationship Id="rId74" Type="http://schemas.openxmlformats.org/officeDocument/2006/relationships/slide" Target="slides/slide9.xml"/><Relationship Id="rId79" Type="http://schemas.openxmlformats.org/officeDocument/2006/relationships/slide" Target="slides/slide14.xml"/><Relationship Id="rId87" Type="http://schemas.openxmlformats.org/officeDocument/2006/relationships/slide" Target="slides/slide22.xml"/><Relationship Id="rId5" Type="http://schemas.openxmlformats.org/officeDocument/2006/relationships/customXml" Target="../customXml/item5.xml"/><Relationship Id="rId61" Type="http://schemas.openxmlformats.org/officeDocument/2006/relationships/customXml" Target="../customXml/item61.xml"/><Relationship Id="rId82" Type="http://schemas.openxmlformats.org/officeDocument/2006/relationships/slide" Target="slides/slide17.xml"/><Relationship Id="rId90" Type="http://schemas.openxmlformats.org/officeDocument/2006/relationships/presProps" Target="presProps.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customXml" Target="../customXml/item43.xml"/><Relationship Id="rId48" Type="http://schemas.openxmlformats.org/officeDocument/2006/relationships/customXml" Target="../customXml/item48.xml"/><Relationship Id="rId56" Type="http://schemas.openxmlformats.org/officeDocument/2006/relationships/customXml" Target="../customXml/item56.xml"/><Relationship Id="rId64" Type="http://schemas.openxmlformats.org/officeDocument/2006/relationships/customXml" Target="../customXml/item64.xml"/><Relationship Id="rId69" Type="http://schemas.openxmlformats.org/officeDocument/2006/relationships/slide" Target="slides/slide4.xml"/><Relationship Id="rId77" Type="http://schemas.openxmlformats.org/officeDocument/2006/relationships/slide" Target="slides/slide12.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slide" Target="slides/slide7.xml"/><Relationship Id="rId80" Type="http://schemas.openxmlformats.org/officeDocument/2006/relationships/slide" Target="slides/slide15.xml"/><Relationship Id="rId85" Type="http://schemas.openxmlformats.org/officeDocument/2006/relationships/slide" Target="slides/slide20.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customXml" Target="../customXml/item59.xml"/><Relationship Id="rId67" Type="http://schemas.openxmlformats.org/officeDocument/2006/relationships/slide" Target="slides/slide2.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customXml" Target="../customXml/item62.xml"/><Relationship Id="rId70" Type="http://schemas.openxmlformats.org/officeDocument/2006/relationships/slide" Target="slides/slide5.xml"/><Relationship Id="rId75" Type="http://schemas.openxmlformats.org/officeDocument/2006/relationships/slide" Target="slides/slide10.xml"/><Relationship Id="rId83" Type="http://schemas.openxmlformats.org/officeDocument/2006/relationships/slide" Target="slides/slide18.xml"/><Relationship Id="rId88" Type="http://schemas.openxmlformats.org/officeDocument/2006/relationships/slide" Target="slides/slide23.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slideMaster" Target="slideMasters/slideMaster1.xml"/><Relationship Id="rId73" Type="http://schemas.openxmlformats.org/officeDocument/2006/relationships/slide" Target="slides/slide8.xml"/><Relationship Id="rId78" Type="http://schemas.openxmlformats.org/officeDocument/2006/relationships/slide" Target="slides/slide13.xml"/><Relationship Id="rId81" Type="http://schemas.openxmlformats.org/officeDocument/2006/relationships/slide" Target="slides/slide16.xml"/><Relationship Id="rId86" Type="http://schemas.openxmlformats.org/officeDocument/2006/relationships/slide" Target="slides/slide21.xml"/><Relationship Id="rId4" Type="http://schemas.openxmlformats.org/officeDocument/2006/relationships/customXml" Target="../customXml/item4.xml"/><Relationship Id="rId9" Type="http://schemas.openxmlformats.org/officeDocument/2006/relationships/customXml" Target="../customXml/item9.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FF755B-29B3-4A0E-8B0D-A54210E2ECCC}"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US"/>
        </a:p>
      </dgm:t>
    </dgm:pt>
    <dgm:pt modelId="{B47B3C93-0441-4679-960E-CAE7D7102882}">
      <dgm:prSet/>
      <dgm:spPr/>
      <dgm:t>
        <a:bodyPr/>
        <a:lstStyle/>
        <a:p>
          <a:r>
            <a:rPr lang="en-US" dirty="0"/>
            <a:t>Regulations.gov is the best place to look for supporting documents. Anything after 2003 should be there.</a:t>
          </a:r>
        </a:p>
      </dgm:t>
    </dgm:pt>
    <dgm:pt modelId="{C371217D-54AB-4808-AA4A-CF79B79268FA}" type="parTrans" cxnId="{55269CAB-57C8-4999-B97B-509A0EBE4CA7}">
      <dgm:prSet/>
      <dgm:spPr/>
      <dgm:t>
        <a:bodyPr/>
        <a:lstStyle/>
        <a:p>
          <a:endParaRPr lang="en-US"/>
        </a:p>
      </dgm:t>
    </dgm:pt>
    <dgm:pt modelId="{DF071EC7-D330-488C-BF42-3D9956D7241B}" type="sibTrans" cxnId="{55269CAB-57C8-4999-B97B-509A0EBE4CA7}">
      <dgm:prSet phldrT="01" phldr="0"/>
      <dgm:spPr/>
      <dgm:t>
        <a:bodyPr/>
        <a:lstStyle/>
        <a:p>
          <a:r>
            <a:rPr lang="en-US"/>
            <a:t>01</a:t>
          </a:r>
        </a:p>
      </dgm:t>
    </dgm:pt>
    <dgm:pt modelId="{C05A4940-F425-475B-8154-46C551E8BE59}">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Many supporting documents are available in the National Technical Reports Library (NTRL)</a:t>
          </a:r>
        </a:p>
        <a:p>
          <a:endParaRPr lang="en-US" dirty="0"/>
        </a:p>
      </dgm:t>
    </dgm:pt>
    <dgm:pt modelId="{8C0F7640-009B-4A00-BD60-9CF8B36BF488}" type="parTrans" cxnId="{24D4F00B-7C36-4C48-992E-A7D775DABD7E}">
      <dgm:prSet/>
      <dgm:spPr/>
      <dgm:t>
        <a:bodyPr/>
        <a:lstStyle/>
        <a:p>
          <a:endParaRPr lang="en-US"/>
        </a:p>
      </dgm:t>
    </dgm:pt>
    <dgm:pt modelId="{D6FD18D2-ADF6-4BD4-A4EA-5D8172AA2B2E}" type="sibTrans" cxnId="{24D4F00B-7C36-4C48-992E-A7D775DABD7E}">
      <dgm:prSet phldrT="02" phldr="0"/>
      <dgm:spPr/>
      <dgm:t>
        <a:bodyPr/>
        <a:lstStyle/>
        <a:p>
          <a:r>
            <a:rPr lang="en-US"/>
            <a:t>02</a:t>
          </a:r>
        </a:p>
      </dgm:t>
    </dgm:pt>
    <dgm:pt modelId="{6F31707A-75ED-4517-8FAD-FB4E1916748E}">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Lastly, documents not available in NTRL may be in the library’s collections on microfiche</a:t>
          </a:r>
        </a:p>
      </dgm:t>
    </dgm:pt>
    <dgm:pt modelId="{E860C18E-184D-4CD1-BCF6-DD05BD7F5D5F}" type="parTrans" cxnId="{FC0679A3-6916-4F57-909C-2F86424B0F69}">
      <dgm:prSet/>
      <dgm:spPr/>
      <dgm:t>
        <a:bodyPr/>
        <a:lstStyle/>
        <a:p>
          <a:endParaRPr lang="en-US"/>
        </a:p>
      </dgm:t>
    </dgm:pt>
    <dgm:pt modelId="{BC44916A-17E4-419C-97E5-F5A1E3FDDD57}" type="sibTrans" cxnId="{FC0679A3-6916-4F57-909C-2F86424B0F69}">
      <dgm:prSet phldrT="03" phldr="0"/>
      <dgm:spPr/>
      <dgm:t>
        <a:bodyPr/>
        <a:lstStyle/>
        <a:p>
          <a:r>
            <a:rPr lang="en-US"/>
            <a:t>03</a:t>
          </a:r>
        </a:p>
      </dgm:t>
    </dgm:pt>
    <dgm:pt modelId="{DF62097D-176D-4558-B237-965F3D4C0C18}" type="pres">
      <dgm:prSet presAssocID="{73FF755B-29B3-4A0E-8B0D-A54210E2ECCC}" presName="Name0" presStyleCnt="0">
        <dgm:presLayoutVars>
          <dgm:animLvl val="lvl"/>
          <dgm:resizeHandles val="exact"/>
        </dgm:presLayoutVars>
      </dgm:prSet>
      <dgm:spPr/>
    </dgm:pt>
    <dgm:pt modelId="{7CDD13DE-4B74-4D10-9A72-930CFD4F583B}" type="pres">
      <dgm:prSet presAssocID="{B47B3C93-0441-4679-960E-CAE7D7102882}" presName="compositeNode" presStyleCnt="0">
        <dgm:presLayoutVars>
          <dgm:bulletEnabled val="1"/>
        </dgm:presLayoutVars>
      </dgm:prSet>
      <dgm:spPr/>
    </dgm:pt>
    <dgm:pt modelId="{1146AA9A-89B6-4934-B3FE-60F1846929FC}" type="pres">
      <dgm:prSet presAssocID="{B47B3C93-0441-4679-960E-CAE7D7102882}" presName="bgRect" presStyleLbl="alignNode1" presStyleIdx="0" presStyleCnt="3"/>
      <dgm:spPr/>
    </dgm:pt>
    <dgm:pt modelId="{1ADFDE44-ABDB-4568-892E-1A5846F7EAD8}" type="pres">
      <dgm:prSet presAssocID="{DF071EC7-D330-488C-BF42-3D9956D7241B}" presName="sibTransNodeRect" presStyleLbl="alignNode1" presStyleIdx="0" presStyleCnt="3">
        <dgm:presLayoutVars>
          <dgm:chMax val="0"/>
          <dgm:bulletEnabled val="1"/>
        </dgm:presLayoutVars>
      </dgm:prSet>
      <dgm:spPr/>
    </dgm:pt>
    <dgm:pt modelId="{FF2AC4B1-B745-4AAC-AC4B-831C8D99FF51}" type="pres">
      <dgm:prSet presAssocID="{B47B3C93-0441-4679-960E-CAE7D7102882}" presName="nodeRect" presStyleLbl="alignNode1" presStyleIdx="0" presStyleCnt="3">
        <dgm:presLayoutVars>
          <dgm:bulletEnabled val="1"/>
        </dgm:presLayoutVars>
      </dgm:prSet>
      <dgm:spPr/>
    </dgm:pt>
    <dgm:pt modelId="{B35E0F01-6951-43ED-9797-1B500B21C4A1}" type="pres">
      <dgm:prSet presAssocID="{DF071EC7-D330-488C-BF42-3D9956D7241B}" presName="sibTrans" presStyleCnt="0"/>
      <dgm:spPr/>
    </dgm:pt>
    <dgm:pt modelId="{7680062A-1CC1-4EFE-96C9-55DD5F56F262}" type="pres">
      <dgm:prSet presAssocID="{C05A4940-F425-475B-8154-46C551E8BE59}" presName="compositeNode" presStyleCnt="0">
        <dgm:presLayoutVars>
          <dgm:bulletEnabled val="1"/>
        </dgm:presLayoutVars>
      </dgm:prSet>
      <dgm:spPr/>
    </dgm:pt>
    <dgm:pt modelId="{72EC2786-7B3E-4DBD-AE50-DFC693B0961E}" type="pres">
      <dgm:prSet presAssocID="{C05A4940-F425-475B-8154-46C551E8BE59}" presName="bgRect" presStyleLbl="alignNode1" presStyleIdx="1" presStyleCnt="3"/>
      <dgm:spPr/>
    </dgm:pt>
    <dgm:pt modelId="{F6A5E45A-B231-4567-B833-17CD44B0638E}" type="pres">
      <dgm:prSet presAssocID="{D6FD18D2-ADF6-4BD4-A4EA-5D8172AA2B2E}" presName="sibTransNodeRect" presStyleLbl="alignNode1" presStyleIdx="1" presStyleCnt="3">
        <dgm:presLayoutVars>
          <dgm:chMax val="0"/>
          <dgm:bulletEnabled val="1"/>
        </dgm:presLayoutVars>
      </dgm:prSet>
      <dgm:spPr/>
    </dgm:pt>
    <dgm:pt modelId="{9E084981-F7D9-4926-BAEA-AA3138E87D19}" type="pres">
      <dgm:prSet presAssocID="{C05A4940-F425-475B-8154-46C551E8BE59}" presName="nodeRect" presStyleLbl="alignNode1" presStyleIdx="1" presStyleCnt="3">
        <dgm:presLayoutVars>
          <dgm:bulletEnabled val="1"/>
        </dgm:presLayoutVars>
      </dgm:prSet>
      <dgm:spPr/>
    </dgm:pt>
    <dgm:pt modelId="{7FCDD4A8-B891-4C27-8729-2FAB4BB544A0}" type="pres">
      <dgm:prSet presAssocID="{D6FD18D2-ADF6-4BD4-A4EA-5D8172AA2B2E}" presName="sibTrans" presStyleCnt="0"/>
      <dgm:spPr/>
    </dgm:pt>
    <dgm:pt modelId="{B33F1FB7-36A1-4DEA-8C5A-C950C87FDD00}" type="pres">
      <dgm:prSet presAssocID="{6F31707A-75ED-4517-8FAD-FB4E1916748E}" presName="compositeNode" presStyleCnt="0">
        <dgm:presLayoutVars>
          <dgm:bulletEnabled val="1"/>
        </dgm:presLayoutVars>
      </dgm:prSet>
      <dgm:spPr/>
    </dgm:pt>
    <dgm:pt modelId="{953EA837-5460-4546-A896-2329F2DE5267}" type="pres">
      <dgm:prSet presAssocID="{6F31707A-75ED-4517-8FAD-FB4E1916748E}" presName="bgRect" presStyleLbl="alignNode1" presStyleIdx="2" presStyleCnt="3"/>
      <dgm:spPr/>
    </dgm:pt>
    <dgm:pt modelId="{9CC2234C-F08F-44D8-9F7C-B758F63A6F25}" type="pres">
      <dgm:prSet presAssocID="{BC44916A-17E4-419C-97E5-F5A1E3FDDD57}" presName="sibTransNodeRect" presStyleLbl="alignNode1" presStyleIdx="2" presStyleCnt="3">
        <dgm:presLayoutVars>
          <dgm:chMax val="0"/>
          <dgm:bulletEnabled val="1"/>
        </dgm:presLayoutVars>
      </dgm:prSet>
      <dgm:spPr/>
    </dgm:pt>
    <dgm:pt modelId="{2361A552-7469-4BEA-8F2E-810226A93482}" type="pres">
      <dgm:prSet presAssocID="{6F31707A-75ED-4517-8FAD-FB4E1916748E}" presName="nodeRect" presStyleLbl="alignNode1" presStyleIdx="2" presStyleCnt="3">
        <dgm:presLayoutVars>
          <dgm:bulletEnabled val="1"/>
        </dgm:presLayoutVars>
      </dgm:prSet>
      <dgm:spPr/>
    </dgm:pt>
  </dgm:ptLst>
  <dgm:cxnLst>
    <dgm:cxn modelId="{24D4F00B-7C36-4C48-992E-A7D775DABD7E}" srcId="{73FF755B-29B3-4A0E-8B0D-A54210E2ECCC}" destId="{C05A4940-F425-475B-8154-46C551E8BE59}" srcOrd="1" destOrd="0" parTransId="{8C0F7640-009B-4A00-BD60-9CF8B36BF488}" sibTransId="{D6FD18D2-ADF6-4BD4-A4EA-5D8172AA2B2E}"/>
    <dgm:cxn modelId="{F5A9E6A0-5EED-4A52-9202-CC3DAE14ED55}" type="presOf" srcId="{B47B3C93-0441-4679-960E-CAE7D7102882}" destId="{FF2AC4B1-B745-4AAC-AC4B-831C8D99FF51}" srcOrd="1" destOrd="0" presId="urn:microsoft.com/office/officeart/2016/7/layout/LinearBlockProcessNumbered"/>
    <dgm:cxn modelId="{8BF382F1-93CA-4CDE-A355-C73DBE7194D9}" type="presOf" srcId="{D6FD18D2-ADF6-4BD4-A4EA-5D8172AA2B2E}" destId="{F6A5E45A-B231-4567-B833-17CD44B0638E}" srcOrd="0" destOrd="0" presId="urn:microsoft.com/office/officeart/2016/7/layout/LinearBlockProcessNumbered"/>
    <dgm:cxn modelId="{07872BAF-BC3F-41E8-A3C4-C0EF90712727}" type="presOf" srcId="{C05A4940-F425-475B-8154-46C551E8BE59}" destId="{9E084981-F7D9-4926-BAEA-AA3138E87D19}" srcOrd="1" destOrd="0" presId="urn:microsoft.com/office/officeart/2016/7/layout/LinearBlockProcessNumbered"/>
    <dgm:cxn modelId="{55269CAB-57C8-4999-B97B-509A0EBE4CA7}" srcId="{73FF755B-29B3-4A0E-8B0D-A54210E2ECCC}" destId="{B47B3C93-0441-4679-960E-CAE7D7102882}" srcOrd="0" destOrd="0" parTransId="{C371217D-54AB-4808-AA4A-CF79B79268FA}" sibTransId="{DF071EC7-D330-488C-BF42-3D9956D7241B}"/>
    <dgm:cxn modelId="{0F3E2C6E-6A33-45B6-B293-E4A2029D6BB1}" type="presOf" srcId="{73FF755B-29B3-4A0E-8B0D-A54210E2ECCC}" destId="{DF62097D-176D-4558-B237-965F3D4C0C18}" srcOrd="0" destOrd="0" presId="urn:microsoft.com/office/officeart/2016/7/layout/LinearBlockProcessNumbered"/>
    <dgm:cxn modelId="{5BC96160-C5DE-4F18-8120-829D53B16B1E}" type="presOf" srcId="{BC44916A-17E4-419C-97E5-F5A1E3FDDD57}" destId="{9CC2234C-F08F-44D8-9F7C-B758F63A6F25}" srcOrd="0" destOrd="0" presId="urn:microsoft.com/office/officeart/2016/7/layout/LinearBlockProcessNumbered"/>
    <dgm:cxn modelId="{CBF96F0E-C77F-4195-BB72-8DB5FBD11CBF}" type="presOf" srcId="{DF071EC7-D330-488C-BF42-3D9956D7241B}" destId="{1ADFDE44-ABDB-4568-892E-1A5846F7EAD8}" srcOrd="0" destOrd="0" presId="urn:microsoft.com/office/officeart/2016/7/layout/LinearBlockProcessNumbered"/>
    <dgm:cxn modelId="{1AD34020-5CE8-41D6-BE56-86EA6C82A177}" type="presOf" srcId="{C05A4940-F425-475B-8154-46C551E8BE59}" destId="{72EC2786-7B3E-4DBD-AE50-DFC693B0961E}" srcOrd="0" destOrd="0" presId="urn:microsoft.com/office/officeart/2016/7/layout/LinearBlockProcessNumbered"/>
    <dgm:cxn modelId="{D3D8363F-4F5F-4EF7-969C-5C859E28E147}" type="presOf" srcId="{6F31707A-75ED-4517-8FAD-FB4E1916748E}" destId="{953EA837-5460-4546-A896-2329F2DE5267}" srcOrd="0" destOrd="0" presId="urn:microsoft.com/office/officeart/2016/7/layout/LinearBlockProcessNumbered"/>
    <dgm:cxn modelId="{E9E7E63B-2ACB-46B3-A68F-87B6C73FA315}" type="presOf" srcId="{6F31707A-75ED-4517-8FAD-FB4E1916748E}" destId="{2361A552-7469-4BEA-8F2E-810226A93482}" srcOrd="1" destOrd="0" presId="urn:microsoft.com/office/officeart/2016/7/layout/LinearBlockProcessNumbered"/>
    <dgm:cxn modelId="{4AF1DD69-E5BB-493C-995B-2200D4F2202B}" type="presOf" srcId="{B47B3C93-0441-4679-960E-CAE7D7102882}" destId="{1146AA9A-89B6-4934-B3FE-60F1846929FC}" srcOrd="0" destOrd="0" presId="urn:microsoft.com/office/officeart/2016/7/layout/LinearBlockProcessNumbered"/>
    <dgm:cxn modelId="{FC0679A3-6916-4F57-909C-2F86424B0F69}" srcId="{73FF755B-29B3-4A0E-8B0D-A54210E2ECCC}" destId="{6F31707A-75ED-4517-8FAD-FB4E1916748E}" srcOrd="2" destOrd="0" parTransId="{E860C18E-184D-4CD1-BCF6-DD05BD7F5D5F}" sibTransId="{BC44916A-17E4-419C-97E5-F5A1E3FDDD57}"/>
    <dgm:cxn modelId="{D6BC2A74-0912-487B-B3D4-58C29FE3D670}" type="presParOf" srcId="{DF62097D-176D-4558-B237-965F3D4C0C18}" destId="{7CDD13DE-4B74-4D10-9A72-930CFD4F583B}" srcOrd="0" destOrd="0" presId="urn:microsoft.com/office/officeart/2016/7/layout/LinearBlockProcessNumbered"/>
    <dgm:cxn modelId="{DA34BEE5-75CE-49A2-BB00-256B94DBCDF7}" type="presParOf" srcId="{7CDD13DE-4B74-4D10-9A72-930CFD4F583B}" destId="{1146AA9A-89B6-4934-B3FE-60F1846929FC}" srcOrd="0" destOrd="0" presId="urn:microsoft.com/office/officeart/2016/7/layout/LinearBlockProcessNumbered"/>
    <dgm:cxn modelId="{8ACFDAC5-4661-4EE6-BE30-CC0581BEBE00}" type="presParOf" srcId="{7CDD13DE-4B74-4D10-9A72-930CFD4F583B}" destId="{1ADFDE44-ABDB-4568-892E-1A5846F7EAD8}" srcOrd="1" destOrd="0" presId="urn:microsoft.com/office/officeart/2016/7/layout/LinearBlockProcessNumbered"/>
    <dgm:cxn modelId="{FF6D37EA-12E0-402C-A2DD-D39BDF10FBA9}" type="presParOf" srcId="{7CDD13DE-4B74-4D10-9A72-930CFD4F583B}" destId="{FF2AC4B1-B745-4AAC-AC4B-831C8D99FF51}" srcOrd="2" destOrd="0" presId="urn:microsoft.com/office/officeart/2016/7/layout/LinearBlockProcessNumbered"/>
    <dgm:cxn modelId="{6DEBB162-11DF-43B1-A131-18975D2B0B4C}" type="presParOf" srcId="{DF62097D-176D-4558-B237-965F3D4C0C18}" destId="{B35E0F01-6951-43ED-9797-1B500B21C4A1}" srcOrd="1" destOrd="0" presId="urn:microsoft.com/office/officeart/2016/7/layout/LinearBlockProcessNumbered"/>
    <dgm:cxn modelId="{D4BC123B-F653-4525-B4AB-6C36CF3E5BF1}" type="presParOf" srcId="{DF62097D-176D-4558-B237-965F3D4C0C18}" destId="{7680062A-1CC1-4EFE-96C9-55DD5F56F262}" srcOrd="2" destOrd="0" presId="urn:microsoft.com/office/officeart/2016/7/layout/LinearBlockProcessNumbered"/>
    <dgm:cxn modelId="{E54A2958-2F94-4BCF-9A12-9388242546DE}" type="presParOf" srcId="{7680062A-1CC1-4EFE-96C9-55DD5F56F262}" destId="{72EC2786-7B3E-4DBD-AE50-DFC693B0961E}" srcOrd="0" destOrd="0" presId="urn:microsoft.com/office/officeart/2016/7/layout/LinearBlockProcessNumbered"/>
    <dgm:cxn modelId="{5923E3B6-C0B8-4F6D-9E5F-6E880EFA6964}" type="presParOf" srcId="{7680062A-1CC1-4EFE-96C9-55DD5F56F262}" destId="{F6A5E45A-B231-4567-B833-17CD44B0638E}" srcOrd="1" destOrd="0" presId="urn:microsoft.com/office/officeart/2016/7/layout/LinearBlockProcessNumbered"/>
    <dgm:cxn modelId="{7706E60B-C4B7-463E-8E3A-4CA3E85D77B0}" type="presParOf" srcId="{7680062A-1CC1-4EFE-96C9-55DD5F56F262}" destId="{9E084981-F7D9-4926-BAEA-AA3138E87D19}" srcOrd="2" destOrd="0" presId="urn:microsoft.com/office/officeart/2016/7/layout/LinearBlockProcessNumbered"/>
    <dgm:cxn modelId="{13036414-EA25-4F14-9172-307C2E5CBC83}" type="presParOf" srcId="{DF62097D-176D-4558-B237-965F3D4C0C18}" destId="{7FCDD4A8-B891-4C27-8729-2FAB4BB544A0}" srcOrd="3" destOrd="0" presId="urn:microsoft.com/office/officeart/2016/7/layout/LinearBlockProcessNumbered"/>
    <dgm:cxn modelId="{9324D3D3-E109-438C-9415-6C5D6D013E04}" type="presParOf" srcId="{DF62097D-176D-4558-B237-965F3D4C0C18}" destId="{B33F1FB7-36A1-4DEA-8C5A-C950C87FDD00}" srcOrd="4" destOrd="0" presId="urn:microsoft.com/office/officeart/2016/7/layout/LinearBlockProcessNumbered"/>
    <dgm:cxn modelId="{8DDA21F1-C7B9-4096-965A-81432EE9504D}" type="presParOf" srcId="{B33F1FB7-36A1-4DEA-8C5A-C950C87FDD00}" destId="{953EA837-5460-4546-A896-2329F2DE5267}" srcOrd="0" destOrd="0" presId="urn:microsoft.com/office/officeart/2016/7/layout/LinearBlockProcessNumbered"/>
    <dgm:cxn modelId="{47A25481-E675-420F-9986-495E9AFD2FB3}" type="presParOf" srcId="{B33F1FB7-36A1-4DEA-8C5A-C950C87FDD00}" destId="{9CC2234C-F08F-44D8-9F7C-B758F63A6F25}" srcOrd="1" destOrd="0" presId="urn:microsoft.com/office/officeart/2016/7/layout/LinearBlockProcessNumbered"/>
    <dgm:cxn modelId="{2FD6ED81-1539-40E5-9298-1CBA23DD6DEE}" type="presParOf" srcId="{B33F1FB7-36A1-4DEA-8C5A-C950C87FDD00}" destId="{2361A552-7469-4BEA-8F2E-810226A93482}"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46AA9A-89B6-4934-B3FE-60F1846929FC}">
      <dsp:nvSpPr>
        <dsp:cNvPr id="0" name=""/>
        <dsp:cNvSpPr/>
      </dsp:nvSpPr>
      <dsp:spPr>
        <a:xfrm>
          <a:off x="771" y="24471"/>
          <a:ext cx="3123772" cy="3748526"/>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8559" tIns="0" rIns="308559" bIns="330200" numCol="1" spcCol="1270" anchor="t" anchorCtr="0">
          <a:noAutofit/>
        </a:bodyPr>
        <a:lstStyle/>
        <a:p>
          <a:pPr marL="0" lvl="0" indent="0" algn="l" defTabSz="889000">
            <a:lnSpc>
              <a:spcPct val="90000"/>
            </a:lnSpc>
            <a:spcBef>
              <a:spcPct val="0"/>
            </a:spcBef>
            <a:spcAft>
              <a:spcPct val="35000"/>
            </a:spcAft>
            <a:buNone/>
          </a:pPr>
          <a:r>
            <a:rPr lang="en-US" sz="2000" kern="1200" dirty="0"/>
            <a:t>Regulations.gov is the best place to look for supporting documents. Anything after 2003 should be there.</a:t>
          </a:r>
        </a:p>
      </dsp:txBody>
      <dsp:txXfrm>
        <a:off x="771" y="1523882"/>
        <a:ext cx="3123772" cy="2249116"/>
      </dsp:txXfrm>
    </dsp:sp>
    <dsp:sp modelId="{1ADFDE44-ABDB-4568-892E-1A5846F7EAD8}">
      <dsp:nvSpPr>
        <dsp:cNvPr id="0" name=""/>
        <dsp:cNvSpPr/>
      </dsp:nvSpPr>
      <dsp:spPr>
        <a:xfrm>
          <a:off x="771" y="24471"/>
          <a:ext cx="3123772" cy="1499410"/>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08559" tIns="165100" rIns="308559"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771" y="24471"/>
        <a:ext cx="3123772" cy="1499410"/>
      </dsp:txXfrm>
    </dsp:sp>
    <dsp:sp modelId="{72EC2786-7B3E-4DBD-AE50-DFC693B0961E}">
      <dsp:nvSpPr>
        <dsp:cNvPr id="0" name=""/>
        <dsp:cNvSpPr/>
      </dsp:nvSpPr>
      <dsp:spPr>
        <a:xfrm>
          <a:off x="3374445" y="24471"/>
          <a:ext cx="3123772" cy="3748526"/>
        </a:xfrm>
        <a:prstGeom prst="rect">
          <a:avLst/>
        </a:prstGeom>
        <a:solidFill>
          <a:schemeClr val="accent2">
            <a:hueOff val="689259"/>
            <a:satOff val="12903"/>
            <a:lumOff val="-784"/>
            <a:alphaOff val="0"/>
          </a:schemeClr>
        </a:solidFill>
        <a:ln w="19050" cap="flat" cmpd="sng" algn="ctr">
          <a:solidFill>
            <a:schemeClr val="accent2">
              <a:hueOff val="689259"/>
              <a:satOff val="12903"/>
              <a:lumOff val="-78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8559" tIns="0" rIns="308559" bIns="33020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000" kern="1200" dirty="0"/>
            <a:t>Many supporting documents are available in the National Technical Reports Library (NTRL)</a:t>
          </a:r>
        </a:p>
        <a:p>
          <a:pPr algn="l">
            <a:spcBef>
              <a:spcPct val="0"/>
            </a:spcBef>
            <a:buNone/>
          </a:pPr>
          <a:endParaRPr lang="en-US" sz="2000" kern="1200" dirty="0"/>
        </a:p>
      </dsp:txBody>
      <dsp:txXfrm>
        <a:off x="3374445" y="1523882"/>
        <a:ext cx="3123772" cy="2249116"/>
      </dsp:txXfrm>
    </dsp:sp>
    <dsp:sp modelId="{F6A5E45A-B231-4567-B833-17CD44B0638E}">
      <dsp:nvSpPr>
        <dsp:cNvPr id="0" name=""/>
        <dsp:cNvSpPr/>
      </dsp:nvSpPr>
      <dsp:spPr>
        <a:xfrm>
          <a:off x="3374445" y="24471"/>
          <a:ext cx="3123772" cy="1499410"/>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08559" tIns="165100" rIns="308559"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374445" y="24471"/>
        <a:ext cx="3123772" cy="1499410"/>
      </dsp:txXfrm>
    </dsp:sp>
    <dsp:sp modelId="{953EA837-5460-4546-A896-2329F2DE5267}">
      <dsp:nvSpPr>
        <dsp:cNvPr id="0" name=""/>
        <dsp:cNvSpPr/>
      </dsp:nvSpPr>
      <dsp:spPr>
        <a:xfrm>
          <a:off x="6748119" y="24471"/>
          <a:ext cx="3123772" cy="3748526"/>
        </a:xfrm>
        <a:prstGeom prst="rect">
          <a:avLst/>
        </a:prstGeom>
        <a:solidFill>
          <a:schemeClr val="accent2">
            <a:hueOff val="1378517"/>
            <a:satOff val="25807"/>
            <a:lumOff val="-1569"/>
            <a:alphaOff val="0"/>
          </a:schemeClr>
        </a:solidFill>
        <a:ln w="19050" cap="flat" cmpd="sng" algn="ctr">
          <a:solidFill>
            <a:schemeClr val="accent2">
              <a:hueOff val="1378517"/>
              <a:satOff val="25807"/>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8559" tIns="0" rIns="308559" bIns="33020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000" kern="1200" dirty="0"/>
            <a:t>Lastly, documents not available in NTRL may be in the library’s collections on microfiche</a:t>
          </a:r>
        </a:p>
      </dsp:txBody>
      <dsp:txXfrm>
        <a:off x="6748119" y="1523882"/>
        <a:ext cx="3123772" cy="2249116"/>
      </dsp:txXfrm>
    </dsp:sp>
    <dsp:sp modelId="{9CC2234C-F08F-44D8-9F7C-B758F63A6F25}">
      <dsp:nvSpPr>
        <dsp:cNvPr id="0" name=""/>
        <dsp:cNvSpPr/>
      </dsp:nvSpPr>
      <dsp:spPr>
        <a:xfrm>
          <a:off x="6748119" y="24471"/>
          <a:ext cx="3123772" cy="1499410"/>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08559" tIns="165100" rIns="308559"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6748119" y="24471"/>
        <a:ext cx="3123772" cy="1499410"/>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CE5F7B-F834-4B09-BA84-409AACDC20B1}" type="datetimeFigureOut">
              <a:rPr lang="en-US" smtClean="0"/>
              <a:t>7/17/2017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59ACC0-3974-472D-AC56-038A28730146}" type="slidenum">
              <a:rPr lang="en-US" smtClean="0"/>
              <a:t>‹#›</a:t>
            </a:fld>
            <a:endParaRPr lang="en-US"/>
          </a:p>
        </p:txBody>
      </p:sp>
    </p:spTree>
    <p:extLst>
      <p:ext uri="{BB962C8B-B14F-4D97-AF65-F5344CB8AC3E}">
        <p14:creationId xmlns:p14="http://schemas.microsoft.com/office/powerpoint/2010/main" val="3327689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a:t>
            </a:r>
            <a:r>
              <a:rPr lang="en-US" baseline="0" dirty="0"/>
              <a:t> you</a:t>
            </a:r>
            <a:r>
              <a:rPr lang="en-US" dirty="0"/>
              <a:t> everyone</a:t>
            </a:r>
            <a:r>
              <a:rPr lang="en-US" baseline="0" dirty="0"/>
              <a:t> for coming, today we will be talking about finding rules, rule histories and their supporting documents.</a:t>
            </a:r>
          </a:p>
          <a:p>
            <a:endParaRPr lang="en-US" baseline="0" dirty="0"/>
          </a:p>
          <a:p>
            <a:r>
              <a:rPr lang="en-US" baseline="0" dirty="0"/>
              <a:t>Windows to have open: </a:t>
            </a:r>
            <a:r>
              <a:rPr lang="en-US" baseline="0" dirty="0" err="1"/>
              <a:t>Fdsys</a:t>
            </a:r>
            <a:r>
              <a:rPr lang="en-US" baseline="0" dirty="0"/>
              <a:t>, </a:t>
            </a:r>
            <a:r>
              <a:rPr lang="en-US" baseline="0" dirty="0" err="1"/>
              <a:t>HeinOnline</a:t>
            </a:r>
            <a:r>
              <a:rPr lang="en-US" baseline="0" dirty="0"/>
              <a:t>, NTRL, LOC, Regulations.gov, Library catalog, NSCEP</a:t>
            </a:r>
            <a:endParaRPr lang="en-US" dirty="0"/>
          </a:p>
        </p:txBody>
      </p:sp>
      <p:sp>
        <p:nvSpPr>
          <p:cNvPr id="4" name="Slide Number Placeholder 3"/>
          <p:cNvSpPr>
            <a:spLocks noGrp="1"/>
          </p:cNvSpPr>
          <p:nvPr>
            <p:ph type="sldNum" sz="quarter" idx="10"/>
          </p:nvPr>
        </p:nvSpPr>
        <p:spPr/>
        <p:txBody>
          <a:bodyPr/>
          <a:lstStyle/>
          <a:p>
            <a:fld id="{0259ACC0-3974-472D-AC56-038A28730146}" type="slidenum">
              <a:rPr lang="en-US" smtClean="0"/>
              <a:t>1</a:t>
            </a:fld>
            <a:endParaRPr lang="en-US"/>
          </a:p>
        </p:txBody>
      </p:sp>
    </p:spTree>
    <p:extLst>
      <p:ext uri="{BB962C8B-B14F-4D97-AF65-F5344CB8AC3E}">
        <p14:creationId xmlns:p14="http://schemas.microsoft.com/office/powerpoint/2010/main" val="3639749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a:t>
            </a:r>
            <a:r>
              <a:rPr lang="en-US" baseline="0" dirty="0"/>
              <a:t> want to make sure we’re all on the same page, so I’m just going to quickly go over what a rule is.</a:t>
            </a:r>
            <a:endParaRPr lang="en-US" dirty="0"/>
          </a:p>
          <a:p>
            <a:endParaRPr lang="en-US" dirty="0"/>
          </a:p>
          <a:p>
            <a:endParaRPr lang="en-US" dirty="0"/>
          </a:p>
          <a:p>
            <a:r>
              <a:rPr lang="en-US" dirty="0"/>
              <a:t>After #2</a:t>
            </a:r>
            <a:r>
              <a:rPr lang="en-US" baseline="0" dirty="0"/>
              <a:t>:</a:t>
            </a:r>
          </a:p>
          <a:p>
            <a:endParaRPr lang="en-US" baseline="0" dirty="0"/>
          </a:p>
          <a:p>
            <a:r>
              <a:rPr lang="en-US" dirty="0"/>
              <a:t>For example,</a:t>
            </a:r>
            <a:r>
              <a:rPr lang="en-US" baseline="0" dirty="0"/>
              <a:t> the CAA doesn’t contain specifics on how many tons of </a:t>
            </a:r>
            <a:r>
              <a:rPr lang="en-US" baseline="0" dirty="0" err="1"/>
              <a:t>Epichlorohydrin</a:t>
            </a:r>
            <a:r>
              <a:rPr lang="en-US" baseline="0" dirty="0"/>
              <a:t> an Epoxy Resin manufacturer can emit, but it does list </a:t>
            </a:r>
            <a:r>
              <a:rPr lang="en-US" baseline="0" dirty="0" err="1"/>
              <a:t>Epichlorohydrin</a:t>
            </a:r>
            <a:r>
              <a:rPr lang="en-US" baseline="0" dirty="0"/>
              <a:t> (a by-product of that industry) as a hazardous air pollutant. That law allows EPA to look into the situation and make a determination on how much of this pollutant should be allowed in the air, and from there, regulate how many tons of </a:t>
            </a:r>
            <a:r>
              <a:rPr lang="en-US" baseline="0" dirty="0" err="1"/>
              <a:t>Epichlorohydrin</a:t>
            </a:r>
            <a:r>
              <a:rPr lang="en-US" baseline="0" dirty="0"/>
              <a:t> an Epoxy Resin manufacture can emit.</a:t>
            </a:r>
          </a:p>
          <a:p>
            <a:endParaRPr lang="en-US" baseline="0" dirty="0"/>
          </a:p>
          <a:p>
            <a:r>
              <a:rPr lang="en-US" baseline="0" dirty="0"/>
              <a:t>#3</a:t>
            </a:r>
            <a:endParaRPr lang="en-US" dirty="0"/>
          </a:p>
        </p:txBody>
      </p:sp>
      <p:sp>
        <p:nvSpPr>
          <p:cNvPr id="4" name="Slide Number Placeholder 3"/>
          <p:cNvSpPr>
            <a:spLocks noGrp="1"/>
          </p:cNvSpPr>
          <p:nvPr>
            <p:ph type="sldNum" sz="quarter" idx="10"/>
          </p:nvPr>
        </p:nvSpPr>
        <p:spPr/>
        <p:txBody>
          <a:bodyPr/>
          <a:lstStyle/>
          <a:p>
            <a:fld id="{0259ACC0-3974-472D-AC56-038A28730146}" type="slidenum">
              <a:rPr lang="en-US" smtClean="0"/>
              <a:t>2</a:t>
            </a:fld>
            <a:endParaRPr lang="en-US"/>
          </a:p>
        </p:txBody>
      </p:sp>
    </p:spTree>
    <p:extLst>
      <p:ext uri="{BB962C8B-B14F-4D97-AF65-F5344CB8AC3E}">
        <p14:creationId xmlns:p14="http://schemas.microsoft.com/office/powerpoint/2010/main" val="144490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not going to go into every possible</a:t>
            </a:r>
            <a:r>
              <a:rPr lang="en-US" baseline="0" dirty="0"/>
              <a:t> step, because there are a lot and there are a lot of nuances, but I will describe the more important type of steps, so that you understand how the process works, if you’re not already familiar. </a:t>
            </a:r>
          </a:p>
          <a:p>
            <a:endParaRPr lang="en-US" baseline="0" dirty="0"/>
          </a:p>
          <a:p>
            <a:r>
              <a:rPr lang="en-US" baseline="0" dirty="0"/>
              <a:t>Now, I’ll go into what each of these mean.</a:t>
            </a:r>
            <a:endParaRPr lang="en-US" dirty="0"/>
          </a:p>
        </p:txBody>
      </p:sp>
      <p:sp>
        <p:nvSpPr>
          <p:cNvPr id="4" name="Slide Number Placeholder 3"/>
          <p:cNvSpPr>
            <a:spLocks noGrp="1"/>
          </p:cNvSpPr>
          <p:nvPr>
            <p:ph type="sldNum" sz="quarter" idx="10"/>
          </p:nvPr>
        </p:nvSpPr>
        <p:spPr/>
        <p:txBody>
          <a:bodyPr/>
          <a:lstStyle/>
          <a:p>
            <a:fld id="{0259ACC0-3974-472D-AC56-038A28730146}" type="slidenum">
              <a:rPr lang="en-US" smtClean="0"/>
              <a:t>3</a:t>
            </a:fld>
            <a:endParaRPr lang="en-US"/>
          </a:p>
        </p:txBody>
      </p:sp>
    </p:spTree>
    <p:extLst>
      <p:ext uri="{BB962C8B-B14F-4D97-AF65-F5344CB8AC3E}">
        <p14:creationId xmlns:p14="http://schemas.microsoft.com/office/powerpoint/2010/main" val="3704027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#1,</a:t>
            </a:r>
            <a:r>
              <a:rPr lang="en-US" baseline="0" dirty="0"/>
              <a:t> like </a:t>
            </a:r>
            <a:r>
              <a:rPr lang="en-US" baseline="0" dirty="0" err="1"/>
              <a:t>epichlorohydrin</a:t>
            </a:r>
            <a:r>
              <a:rPr lang="en-US" baseline="0" dirty="0"/>
              <a:t> if they weren’t sure…</a:t>
            </a:r>
            <a:endParaRPr lang="en-US" dirty="0"/>
          </a:p>
        </p:txBody>
      </p:sp>
      <p:sp>
        <p:nvSpPr>
          <p:cNvPr id="4" name="Slide Number Placeholder 3"/>
          <p:cNvSpPr>
            <a:spLocks noGrp="1"/>
          </p:cNvSpPr>
          <p:nvPr>
            <p:ph type="sldNum" sz="quarter" idx="10"/>
          </p:nvPr>
        </p:nvSpPr>
        <p:spPr/>
        <p:txBody>
          <a:bodyPr/>
          <a:lstStyle/>
          <a:p>
            <a:fld id="{0259ACC0-3974-472D-AC56-038A28730146}" type="slidenum">
              <a:rPr lang="en-US" smtClean="0"/>
              <a:t>4</a:t>
            </a:fld>
            <a:endParaRPr lang="en-US"/>
          </a:p>
        </p:txBody>
      </p:sp>
    </p:spTree>
    <p:extLst>
      <p:ext uri="{BB962C8B-B14F-4D97-AF65-F5344CB8AC3E}">
        <p14:creationId xmlns:p14="http://schemas.microsoft.com/office/powerpoint/2010/main" val="1691794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interim rule keeps some provisions</a:t>
            </a:r>
            <a:r>
              <a:rPr lang="en-US" baseline="0" dirty="0"/>
              <a:t> in place while the agency reconsiders its ruling.</a:t>
            </a:r>
          </a:p>
        </p:txBody>
      </p:sp>
      <p:sp>
        <p:nvSpPr>
          <p:cNvPr id="4" name="Slide Number Placeholder 3"/>
          <p:cNvSpPr>
            <a:spLocks noGrp="1"/>
          </p:cNvSpPr>
          <p:nvPr>
            <p:ph type="sldNum" sz="quarter" idx="10"/>
          </p:nvPr>
        </p:nvSpPr>
        <p:spPr/>
        <p:txBody>
          <a:bodyPr/>
          <a:lstStyle/>
          <a:p>
            <a:fld id="{0259ACC0-3974-472D-AC56-038A28730146}" type="slidenum">
              <a:rPr lang="en-US" smtClean="0"/>
              <a:t>5</a:t>
            </a:fld>
            <a:endParaRPr lang="en-US"/>
          </a:p>
        </p:txBody>
      </p:sp>
    </p:spTree>
    <p:extLst>
      <p:ext uri="{BB962C8B-B14F-4D97-AF65-F5344CB8AC3E}">
        <p14:creationId xmlns:p14="http://schemas.microsoft.com/office/powerpoint/2010/main" val="2594021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will move on to demonstrating how to find these in each of the databases</a:t>
            </a:r>
          </a:p>
        </p:txBody>
      </p:sp>
      <p:sp>
        <p:nvSpPr>
          <p:cNvPr id="4" name="Slide Number Placeholder 3"/>
          <p:cNvSpPr>
            <a:spLocks noGrp="1"/>
          </p:cNvSpPr>
          <p:nvPr>
            <p:ph type="sldNum" sz="quarter" idx="10"/>
          </p:nvPr>
        </p:nvSpPr>
        <p:spPr/>
        <p:txBody>
          <a:bodyPr/>
          <a:lstStyle/>
          <a:p>
            <a:fld id="{0259ACC0-3974-472D-AC56-038A28730146}" type="slidenum">
              <a:rPr lang="en-US" smtClean="0"/>
              <a:t>7</a:t>
            </a:fld>
            <a:endParaRPr lang="en-US"/>
          </a:p>
        </p:txBody>
      </p:sp>
    </p:spTree>
    <p:extLst>
      <p:ext uri="{BB962C8B-B14F-4D97-AF65-F5344CB8AC3E}">
        <p14:creationId xmlns:p14="http://schemas.microsoft.com/office/powerpoint/2010/main" val="196875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these databases, I’ll talk first and then demonstrate some of it, so you can see it.</a:t>
            </a:r>
            <a:endParaRPr lang="en-US" dirty="0"/>
          </a:p>
          <a:p>
            <a:endParaRPr lang="en-US" dirty="0"/>
          </a:p>
          <a:p>
            <a:r>
              <a:rPr lang="en-US" dirty="0"/>
              <a:t>Do demonstration of finding</a:t>
            </a:r>
            <a:r>
              <a:rPr lang="en-US" baseline="0" dirty="0"/>
              <a:t> rule 80 FR 33100 (June 10, 2015), </a:t>
            </a:r>
            <a:r>
              <a:rPr lang="en-US" sz="1200" kern="1200" dirty="0">
                <a:solidFill>
                  <a:schemeClr val="tx1"/>
                </a:solidFill>
                <a:effectLst/>
                <a:latin typeface="+mn-lt"/>
                <a:ea typeface="+mn-ea"/>
                <a:cs typeface="+mn-cs"/>
              </a:rPr>
              <a:t>Renewable Fuel Standard Program: </a:t>
            </a:r>
          </a:p>
          <a:p>
            <a:r>
              <a:rPr lang="en-US" sz="1200" kern="1200" dirty="0">
                <a:solidFill>
                  <a:schemeClr val="tx1"/>
                </a:solidFill>
                <a:effectLst/>
                <a:latin typeface="+mn-lt"/>
                <a:ea typeface="+mn-ea"/>
                <a:cs typeface="+mn-cs"/>
              </a:rPr>
              <a:t>Standards for 2014, 2015, and 2016 and Biomass-Based Diesel Volume for 2017.</a:t>
            </a:r>
          </a:p>
          <a:p>
            <a:endParaRPr lang="en-US" dirty="0"/>
          </a:p>
          <a:p>
            <a:r>
              <a:rPr lang="en-US" dirty="0"/>
              <a:t>Show earlier rules (1991) compare to later (2002).</a:t>
            </a:r>
          </a:p>
        </p:txBody>
      </p:sp>
      <p:sp>
        <p:nvSpPr>
          <p:cNvPr id="4" name="Slide Number Placeholder 3"/>
          <p:cNvSpPr>
            <a:spLocks noGrp="1"/>
          </p:cNvSpPr>
          <p:nvPr>
            <p:ph type="sldNum" sz="quarter" idx="10"/>
          </p:nvPr>
        </p:nvSpPr>
        <p:spPr/>
        <p:txBody>
          <a:bodyPr/>
          <a:lstStyle/>
          <a:p>
            <a:fld id="{0259ACC0-3974-472D-AC56-038A28730146}" type="slidenum">
              <a:rPr lang="en-US" smtClean="0"/>
              <a:t>8</a:t>
            </a:fld>
            <a:endParaRPr lang="en-US"/>
          </a:p>
        </p:txBody>
      </p:sp>
    </p:spTree>
    <p:extLst>
      <p:ext uri="{BB962C8B-B14F-4D97-AF65-F5344CB8AC3E}">
        <p14:creationId xmlns:p14="http://schemas.microsoft.com/office/powerpoint/2010/main" val="1901230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demonstration of finding</a:t>
            </a:r>
            <a:r>
              <a:rPr lang="en-US" baseline="0" dirty="0"/>
              <a:t> rule 80 FR 33100 (June 10, 2015), </a:t>
            </a:r>
            <a:r>
              <a:rPr lang="en-US" sz="1200" kern="1200" dirty="0">
                <a:solidFill>
                  <a:schemeClr val="tx1"/>
                </a:solidFill>
                <a:effectLst/>
                <a:latin typeface="+mn-lt"/>
                <a:ea typeface="+mn-ea"/>
                <a:cs typeface="+mn-cs"/>
              </a:rPr>
              <a:t>Renewable Fuel Standard Program: </a:t>
            </a:r>
          </a:p>
          <a:p>
            <a:r>
              <a:rPr lang="en-US" sz="1200" kern="1200" dirty="0">
                <a:solidFill>
                  <a:schemeClr val="tx1"/>
                </a:solidFill>
                <a:effectLst/>
                <a:latin typeface="+mn-lt"/>
                <a:ea typeface="+mn-ea"/>
                <a:cs typeface="+mn-cs"/>
              </a:rPr>
              <a:t>Standards for 2014, 2015, and 2016 and Biomass-Based Diesel Volume for 2017.</a:t>
            </a:r>
          </a:p>
          <a:p>
            <a:endParaRPr lang="en-US" dirty="0"/>
          </a:p>
          <a:p>
            <a:r>
              <a:rPr lang="en-US" dirty="0"/>
              <a:t>Also demonstrate browse</a:t>
            </a:r>
          </a:p>
          <a:p>
            <a:endParaRPr lang="en-US" dirty="0"/>
          </a:p>
          <a:p>
            <a:r>
              <a:rPr lang="en-US" dirty="0"/>
              <a:t>Can try searching by rule title, but search isn’t great.</a:t>
            </a:r>
          </a:p>
        </p:txBody>
      </p:sp>
      <p:sp>
        <p:nvSpPr>
          <p:cNvPr id="4" name="Slide Number Placeholder 3"/>
          <p:cNvSpPr>
            <a:spLocks noGrp="1"/>
          </p:cNvSpPr>
          <p:nvPr>
            <p:ph type="sldNum" sz="quarter" idx="10"/>
          </p:nvPr>
        </p:nvSpPr>
        <p:spPr/>
        <p:txBody>
          <a:bodyPr/>
          <a:lstStyle/>
          <a:p>
            <a:fld id="{0259ACC0-3974-472D-AC56-038A28730146}" type="slidenum">
              <a:rPr lang="en-US" smtClean="0"/>
              <a:t>9</a:t>
            </a:fld>
            <a:endParaRPr lang="en-US"/>
          </a:p>
        </p:txBody>
      </p:sp>
    </p:spTree>
    <p:extLst>
      <p:ext uri="{BB962C8B-B14F-4D97-AF65-F5344CB8AC3E}">
        <p14:creationId xmlns:p14="http://schemas.microsoft.com/office/powerpoint/2010/main" val="3817074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collection</a:t>
            </a:r>
            <a:r>
              <a:rPr lang="en-US" baseline="0" dirty="0"/>
              <a:t> LOC got from </a:t>
            </a:r>
            <a:r>
              <a:rPr lang="en-US" baseline="0" dirty="0" err="1"/>
              <a:t>HeinOnline</a:t>
            </a:r>
            <a:r>
              <a:rPr lang="en-US" baseline="0" dirty="0"/>
              <a:t>, but they just got the PDFs, so they don’t have anything indexed. You can’t search by citation for this reason.</a:t>
            </a:r>
            <a:endParaRPr lang="en-US" dirty="0"/>
          </a:p>
          <a:p>
            <a:endParaRPr lang="en-US" dirty="0"/>
          </a:p>
          <a:p>
            <a:r>
              <a:rPr lang="en-US" dirty="0"/>
              <a:t>Do demonstration of finding</a:t>
            </a:r>
            <a:r>
              <a:rPr lang="en-US" baseline="0" dirty="0"/>
              <a:t> </a:t>
            </a:r>
            <a:r>
              <a:rPr lang="en-US" u="sng" baseline="0" dirty="0"/>
              <a:t>notice</a:t>
            </a:r>
            <a:r>
              <a:rPr lang="en-US" baseline="0" dirty="0"/>
              <a:t> 54 FR 41566 National Oil and Hazardous Substance Pollution Contingency Plan: Applicability of RCRA Land Disposal Restrictions to CERCLA Response Actions. October 10, 1989. Search Oct. 10, 1989.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search is not great either,</a:t>
            </a:r>
            <a:r>
              <a:rPr lang="en-US" baseline="0" dirty="0"/>
              <a:t> and each day is a single PDF. Search by date. Look through table of contents to find the right page number and scroll until you find it. P. 146.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Bookmark a particular page: #page=page number</a:t>
            </a:r>
          </a:p>
        </p:txBody>
      </p:sp>
      <p:sp>
        <p:nvSpPr>
          <p:cNvPr id="4" name="Slide Number Placeholder 3"/>
          <p:cNvSpPr>
            <a:spLocks noGrp="1"/>
          </p:cNvSpPr>
          <p:nvPr>
            <p:ph type="sldNum" sz="quarter" idx="10"/>
          </p:nvPr>
        </p:nvSpPr>
        <p:spPr/>
        <p:txBody>
          <a:bodyPr/>
          <a:lstStyle/>
          <a:p>
            <a:fld id="{0259ACC0-3974-472D-AC56-038A28730146}" type="slidenum">
              <a:rPr lang="en-US" smtClean="0"/>
              <a:t>10</a:t>
            </a:fld>
            <a:endParaRPr lang="en-US"/>
          </a:p>
        </p:txBody>
      </p:sp>
    </p:spTree>
    <p:extLst>
      <p:ext uri="{BB962C8B-B14F-4D97-AF65-F5344CB8AC3E}">
        <p14:creationId xmlns:p14="http://schemas.microsoft.com/office/powerpoint/2010/main" val="2026201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rules themselves aren’t indexed, so you also</a:t>
            </a:r>
            <a:r>
              <a:rPr lang="en-US" baseline="0" dirty="0"/>
              <a:t> can’t search by citation here.</a:t>
            </a:r>
            <a:endParaRPr lang="en-US" dirty="0"/>
          </a:p>
          <a:p>
            <a:endParaRPr lang="en-US" dirty="0"/>
          </a:p>
          <a:p>
            <a:r>
              <a:rPr lang="en-US" dirty="0"/>
              <a:t>Do demonstration of finding</a:t>
            </a:r>
            <a:r>
              <a:rPr lang="en-US" baseline="0" dirty="0"/>
              <a:t> rule 80 FR 33100 (June 10, 2015), </a:t>
            </a:r>
            <a:r>
              <a:rPr lang="en-US" sz="1200" kern="1200" dirty="0">
                <a:solidFill>
                  <a:schemeClr val="tx1"/>
                </a:solidFill>
                <a:effectLst/>
                <a:latin typeface="+mn-lt"/>
                <a:ea typeface="+mn-ea"/>
                <a:cs typeface="+mn-cs"/>
              </a:rPr>
              <a:t>Renewable Fuel Standard Program: </a:t>
            </a:r>
          </a:p>
          <a:p>
            <a:r>
              <a:rPr lang="en-US" sz="1200" kern="1200" dirty="0">
                <a:solidFill>
                  <a:schemeClr val="tx1"/>
                </a:solidFill>
                <a:effectLst/>
                <a:latin typeface="+mn-lt"/>
                <a:ea typeface="+mn-ea"/>
                <a:cs typeface="+mn-cs"/>
              </a:rPr>
              <a:t>Standards for 2014, 2015, and 2016 and Biomass-Based Diesel Volume for 2017.</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first it will say 0, but wait for the results. Then go to the docket folder, click on the rule we want, and then the PDF.</a:t>
            </a:r>
          </a:p>
          <a:p>
            <a:endParaRPr lang="en-US" sz="1200" kern="1200" dirty="0">
              <a:solidFill>
                <a:schemeClr val="tx1"/>
              </a:solidFill>
              <a:effectLst/>
              <a:latin typeface="+mn-lt"/>
              <a:ea typeface="+mn-ea"/>
              <a:cs typeface="+mn-cs"/>
            </a:endParaRPr>
          </a:p>
          <a:p>
            <a:r>
              <a:rPr lang="en-US" dirty="0"/>
              <a:t>The</a:t>
            </a:r>
            <a:r>
              <a:rPr lang="en-US" baseline="0" dirty="0"/>
              <a:t> other way to search is by docket number, which I’ll show you in a </a:t>
            </a:r>
            <a:r>
              <a:rPr lang="en-US" baseline="0" dirty="0" err="1"/>
              <a:t>a</a:t>
            </a:r>
            <a:r>
              <a:rPr lang="en-US" baseline="0" dirty="0"/>
              <a:t> few minutes.</a:t>
            </a:r>
            <a:endParaRPr lang="en-US" dirty="0"/>
          </a:p>
        </p:txBody>
      </p:sp>
      <p:sp>
        <p:nvSpPr>
          <p:cNvPr id="4" name="Slide Number Placeholder 3"/>
          <p:cNvSpPr>
            <a:spLocks noGrp="1"/>
          </p:cNvSpPr>
          <p:nvPr>
            <p:ph type="sldNum" sz="quarter" idx="10"/>
          </p:nvPr>
        </p:nvSpPr>
        <p:spPr/>
        <p:txBody>
          <a:bodyPr/>
          <a:lstStyle/>
          <a:p>
            <a:fld id="{0259ACC0-3974-472D-AC56-038A28730146}" type="slidenum">
              <a:rPr lang="en-US" smtClean="0"/>
              <a:t>11</a:t>
            </a:fld>
            <a:endParaRPr lang="en-US"/>
          </a:p>
        </p:txBody>
      </p:sp>
    </p:spTree>
    <p:extLst>
      <p:ext uri="{BB962C8B-B14F-4D97-AF65-F5344CB8AC3E}">
        <p14:creationId xmlns:p14="http://schemas.microsoft.com/office/powerpoint/2010/main" val="151880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also search by rule title in addition to docket number</a:t>
            </a:r>
          </a:p>
          <a:p>
            <a:endParaRPr lang="en-US" dirty="0"/>
          </a:p>
          <a:p>
            <a:r>
              <a:rPr lang="en-US" dirty="0"/>
              <a:t>Show older docket number from</a:t>
            </a:r>
            <a:r>
              <a:rPr lang="en-US" baseline="0" dirty="0"/>
              <a:t> 50 FR 5862</a:t>
            </a:r>
          </a:p>
          <a:p>
            <a:endParaRPr lang="en-US" baseline="0" dirty="0"/>
          </a:p>
          <a:p>
            <a:r>
              <a:rPr lang="en-US" baseline="0" dirty="0"/>
              <a:t>FRL-2671-8</a:t>
            </a:r>
          </a:p>
          <a:p>
            <a:endParaRPr lang="en-US" baseline="0" dirty="0"/>
          </a:p>
          <a:p>
            <a:r>
              <a:rPr lang="en-US" baseline="0" dirty="0"/>
              <a:t>Next, I’ll show you how to find it in Regulations.gov. Next slide.</a:t>
            </a:r>
            <a:endParaRPr lang="en-US" dirty="0"/>
          </a:p>
        </p:txBody>
      </p:sp>
      <p:sp>
        <p:nvSpPr>
          <p:cNvPr id="4" name="Slide Number Placeholder 3"/>
          <p:cNvSpPr>
            <a:spLocks noGrp="1"/>
          </p:cNvSpPr>
          <p:nvPr>
            <p:ph type="sldNum" sz="quarter" idx="10"/>
          </p:nvPr>
        </p:nvSpPr>
        <p:spPr/>
        <p:txBody>
          <a:bodyPr/>
          <a:lstStyle/>
          <a:p>
            <a:fld id="{0259ACC0-3974-472D-AC56-038A28730146}" type="slidenum">
              <a:rPr lang="en-US" smtClean="0"/>
              <a:t>13</a:t>
            </a:fld>
            <a:endParaRPr lang="en-US"/>
          </a:p>
        </p:txBody>
      </p:sp>
    </p:spTree>
    <p:extLst>
      <p:ext uri="{BB962C8B-B14F-4D97-AF65-F5344CB8AC3E}">
        <p14:creationId xmlns:p14="http://schemas.microsoft.com/office/powerpoint/2010/main" val="440084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Best bet for older rules, is</a:t>
            </a:r>
            <a:r>
              <a:rPr lang="en-US" b="0" baseline="0" dirty="0"/>
              <a:t> to try searching by docket number and then rule name, if that doesn’t work. Be careful, sometimes multiple dockets with similar names.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FRL-2671-8 “National Oil and Hazardous Substances Pollution Contingency Plan.”</a:t>
            </a:r>
            <a:r>
              <a:rPr lang="en-US" b="0" baseline="0" dirty="0"/>
              <a:t> 50 FR 5862 February 12, 1985 Proposed Rule.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EPA-HQ-OAR-2015-0111</a:t>
            </a:r>
            <a:endParaRPr lang="en-US" b="0" dirty="0"/>
          </a:p>
        </p:txBody>
      </p:sp>
      <p:sp>
        <p:nvSpPr>
          <p:cNvPr id="4" name="Slide Number Placeholder 3"/>
          <p:cNvSpPr>
            <a:spLocks noGrp="1"/>
          </p:cNvSpPr>
          <p:nvPr>
            <p:ph type="sldNum" sz="quarter" idx="10"/>
          </p:nvPr>
        </p:nvSpPr>
        <p:spPr/>
        <p:txBody>
          <a:bodyPr/>
          <a:lstStyle/>
          <a:p>
            <a:fld id="{0259ACC0-3974-472D-AC56-038A28730146}" type="slidenum">
              <a:rPr lang="en-US" smtClean="0"/>
              <a:t>14</a:t>
            </a:fld>
            <a:endParaRPr lang="en-US"/>
          </a:p>
        </p:txBody>
      </p:sp>
    </p:spTree>
    <p:extLst>
      <p:ext uri="{BB962C8B-B14F-4D97-AF65-F5344CB8AC3E}">
        <p14:creationId xmlns:p14="http://schemas.microsoft.com/office/powerpoint/2010/main" val="3844952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the top of the docket folder, it will show a section for Primary Documents. These are notices, proposed rules, final rules, etc. that are published in the federal register. For rules promulgated after 2003, all of the rule history should be in here. At the top right you can also sign up for </a:t>
            </a:r>
            <a:r>
              <a:rPr lang="en-US"/>
              <a:t>email alerts.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have an older rule, the complete rule history may not be in here, so you should try to double check other sources,</a:t>
            </a:r>
            <a:r>
              <a:rPr lang="en-US" baseline="0" dirty="0"/>
              <a:t> if you can.</a:t>
            </a:r>
            <a:endParaRPr lang="en-US" dirty="0"/>
          </a:p>
          <a:p>
            <a:endParaRPr lang="en-US" baseline="0" dirty="0"/>
          </a:p>
          <a:p>
            <a:r>
              <a:rPr lang="en-US" baseline="0" dirty="0"/>
              <a:t>We can also see supporting documents (which we will get back to soon).  And we can see the comments on the rule on this page. </a:t>
            </a:r>
          </a:p>
          <a:p>
            <a:endParaRPr lang="en-US" dirty="0"/>
          </a:p>
        </p:txBody>
      </p:sp>
      <p:sp>
        <p:nvSpPr>
          <p:cNvPr id="4" name="Slide Number Placeholder 3"/>
          <p:cNvSpPr>
            <a:spLocks noGrp="1"/>
          </p:cNvSpPr>
          <p:nvPr>
            <p:ph type="sldNum" sz="quarter" idx="10"/>
          </p:nvPr>
        </p:nvSpPr>
        <p:spPr/>
        <p:txBody>
          <a:bodyPr/>
          <a:lstStyle/>
          <a:p>
            <a:fld id="{0259ACC0-3974-472D-AC56-038A28730146}" type="slidenum">
              <a:rPr lang="en-US" smtClean="0"/>
              <a:t>15</a:t>
            </a:fld>
            <a:endParaRPr lang="en-US"/>
          </a:p>
        </p:txBody>
      </p:sp>
    </p:spTree>
    <p:extLst>
      <p:ext uri="{BB962C8B-B14F-4D97-AF65-F5344CB8AC3E}">
        <p14:creationId xmlns:p14="http://schemas.microsoft.com/office/powerpoint/2010/main" val="4190497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 rule history isn’t in regulations.gov, then you</a:t>
            </a:r>
            <a:r>
              <a:rPr lang="en-US" baseline="0" dirty="0"/>
              <a:t> can</a:t>
            </a:r>
            <a:r>
              <a:rPr lang="en-US" dirty="0"/>
              <a:t> look through your rule for any mentions of the proposed rule, or previous steps, which will usually come with a citation. From there, you can find the previous</a:t>
            </a:r>
            <a:r>
              <a:rPr lang="en-US" baseline="0" dirty="0"/>
              <a:t> steps, like the proposed rule</a:t>
            </a:r>
            <a:r>
              <a:rPr lang="en-US" dirty="0"/>
              <a:t>, and see if that proposed rule cites any previous notices or proposed rules,</a:t>
            </a:r>
            <a:r>
              <a:rPr lang="en-US" baseline="0" dirty="0"/>
              <a:t> to try and reconstruct the rule history. It’s pretty tedious, and not ideal.</a:t>
            </a:r>
            <a:endParaRPr lang="en-US" dirty="0"/>
          </a:p>
          <a:p>
            <a:endParaRPr lang="en-US" dirty="0"/>
          </a:p>
        </p:txBody>
      </p:sp>
      <p:sp>
        <p:nvSpPr>
          <p:cNvPr id="4" name="Slide Number Placeholder 3"/>
          <p:cNvSpPr>
            <a:spLocks noGrp="1"/>
          </p:cNvSpPr>
          <p:nvPr>
            <p:ph type="sldNum" sz="quarter" idx="10"/>
          </p:nvPr>
        </p:nvSpPr>
        <p:spPr/>
        <p:txBody>
          <a:bodyPr/>
          <a:lstStyle/>
          <a:p>
            <a:fld id="{0259ACC0-3974-472D-AC56-038A28730146}" type="slidenum">
              <a:rPr lang="en-US" smtClean="0"/>
              <a:t>16</a:t>
            </a:fld>
            <a:endParaRPr lang="en-US"/>
          </a:p>
        </p:txBody>
      </p:sp>
    </p:spTree>
    <p:extLst>
      <p:ext uri="{BB962C8B-B14F-4D97-AF65-F5344CB8AC3E}">
        <p14:creationId xmlns:p14="http://schemas.microsoft.com/office/powerpoint/2010/main" val="1282429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 instead of looking through your rule, you can try to look through the Code of Federal Regulations (CFR) section to find the citations of rules that amended it. These rule citations will only be final rules, so you’ll have to look through those rules to find proposed rules, if you need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This method also isn’t very precise, it won’t catch everything, and you will probably have multiple docket folders to separate out, if you’re only trying to track one docket.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0259ACC0-3974-472D-AC56-038A28730146}" type="slidenum">
              <a:rPr lang="en-US" smtClean="0"/>
              <a:t>17</a:t>
            </a:fld>
            <a:endParaRPr lang="en-US"/>
          </a:p>
        </p:txBody>
      </p:sp>
    </p:spTree>
    <p:extLst>
      <p:ext uri="{BB962C8B-B14F-4D97-AF65-F5344CB8AC3E}">
        <p14:creationId xmlns:p14="http://schemas.microsoft.com/office/powerpoint/2010/main" val="33803476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59ACC0-3974-472D-AC56-038A28730146}" type="slidenum">
              <a:rPr lang="en-US" smtClean="0"/>
              <a:t>19</a:t>
            </a:fld>
            <a:endParaRPr lang="en-US"/>
          </a:p>
        </p:txBody>
      </p:sp>
    </p:spTree>
    <p:extLst>
      <p:ext uri="{BB962C8B-B14F-4D97-AF65-F5344CB8AC3E}">
        <p14:creationId xmlns:p14="http://schemas.microsoft.com/office/powerpoint/2010/main" val="1840171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a:t>
            </a:r>
            <a:r>
              <a:rPr lang="en-US" baseline="0" dirty="0"/>
              <a:t> “View all” and you can sort by various methods, as well as search for your document with title or keywords.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Search “</a:t>
            </a:r>
            <a:r>
              <a:rPr lang="en-US" b="0" dirty="0"/>
              <a:t>Analysis of historical errors” … in projections of gasoline and distillate demand from EIA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Make sure to change the “sort by” drop</a:t>
            </a:r>
            <a:r>
              <a:rPr lang="en-US" b="0" baseline="0" dirty="0"/>
              <a:t> down</a:t>
            </a:r>
            <a:endParaRPr lang="en-US" b="0" dirty="0"/>
          </a:p>
        </p:txBody>
      </p:sp>
      <p:sp>
        <p:nvSpPr>
          <p:cNvPr id="4" name="Slide Number Placeholder 3"/>
          <p:cNvSpPr>
            <a:spLocks noGrp="1"/>
          </p:cNvSpPr>
          <p:nvPr>
            <p:ph type="sldNum" sz="quarter" idx="10"/>
          </p:nvPr>
        </p:nvSpPr>
        <p:spPr/>
        <p:txBody>
          <a:bodyPr/>
          <a:lstStyle/>
          <a:p>
            <a:fld id="{0259ACC0-3974-472D-AC56-038A28730146}" type="slidenum">
              <a:rPr lang="en-US" smtClean="0"/>
              <a:t>20</a:t>
            </a:fld>
            <a:endParaRPr lang="en-US"/>
          </a:p>
        </p:txBody>
      </p:sp>
    </p:spTree>
    <p:extLst>
      <p:ext uri="{BB962C8B-B14F-4D97-AF65-F5344CB8AC3E}">
        <p14:creationId xmlns:p14="http://schemas.microsoft.com/office/powerpoint/2010/main" val="1383641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show an example of these steps coming up, so don’t worry too much about getting this all down</a:t>
            </a:r>
            <a:r>
              <a:rPr lang="en-US" baseline="0" dirty="0"/>
              <a:t> now.  There are a couple of options for the steps you can take, so it may seem a little confusing right now, but hopefully it won’t in a minute.</a:t>
            </a:r>
            <a:endParaRPr lang="en-US" dirty="0"/>
          </a:p>
        </p:txBody>
      </p:sp>
      <p:sp>
        <p:nvSpPr>
          <p:cNvPr id="4" name="Slide Number Placeholder 3"/>
          <p:cNvSpPr>
            <a:spLocks noGrp="1"/>
          </p:cNvSpPr>
          <p:nvPr>
            <p:ph type="sldNum" sz="quarter" idx="10"/>
          </p:nvPr>
        </p:nvSpPr>
        <p:spPr/>
        <p:txBody>
          <a:bodyPr/>
          <a:lstStyle/>
          <a:p>
            <a:fld id="{0259ACC0-3974-472D-AC56-038A28730146}" type="slidenum">
              <a:rPr lang="en-US" smtClean="0"/>
              <a:t>21</a:t>
            </a:fld>
            <a:endParaRPr lang="en-US"/>
          </a:p>
        </p:txBody>
      </p:sp>
    </p:spTree>
    <p:extLst>
      <p:ext uri="{BB962C8B-B14F-4D97-AF65-F5344CB8AC3E}">
        <p14:creationId xmlns:p14="http://schemas.microsoft.com/office/powerpoint/2010/main" val="3283727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a:t>
            </a:r>
            <a:r>
              <a:rPr lang="en-US" baseline="0" dirty="0"/>
              <a:t> </a:t>
            </a:r>
            <a:r>
              <a:rPr lang="en-US" dirty="0"/>
              <a:t>we would search NSCEP with document number, but searching by title probably won’t work.</a:t>
            </a:r>
          </a:p>
          <a:p>
            <a:endParaRPr lang="en-US" dirty="0"/>
          </a:p>
          <a:p>
            <a:endParaRPr lang="en-US" dirty="0"/>
          </a:p>
          <a:p>
            <a:r>
              <a:rPr lang="en-US" dirty="0"/>
              <a:t>If</a:t>
            </a:r>
            <a:r>
              <a:rPr lang="en-US" baseline="0" dirty="0"/>
              <a:t> we didn’t find it,</a:t>
            </a:r>
            <a:r>
              <a:rPr lang="en-US" dirty="0"/>
              <a:t> we would look in regulations.gov and search by document</a:t>
            </a:r>
            <a:r>
              <a:rPr lang="en-US" baseline="0" dirty="0"/>
              <a:t> title. </a:t>
            </a:r>
            <a:r>
              <a:rPr lang="en-US" dirty="0"/>
              <a:t>(make sure you click supporting material): https://www.regulations.gov/document?D=EPA-HQ-OW-2002-0025-2133 – looks like we got the EPA # wrong (which happens), so we search NSCEP again. However, this document is missing some stuff, as you can see page 1 is</a:t>
            </a:r>
            <a:r>
              <a:rPr lang="en-US" baseline="0" dirty="0"/>
              <a:t> missing.</a:t>
            </a:r>
            <a:endParaRPr lang="en-US" dirty="0"/>
          </a:p>
          <a:p>
            <a:endParaRPr lang="en-US" dirty="0"/>
          </a:p>
          <a:p>
            <a:r>
              <a:rPr lang="en-US" dirty="0"/>
              <a:t>Then we check</a:t>
            </a:r>
            <a:r>
              <a:rPr lang="en-US" baseline="0" dirty="0"/>
              <a:t> the library catalog we can:</a:t>
            </a:r>
          </a:p>
          <a:p>
            <a:pPr marL="228600" indent="-228600">
              <a:buAutoNum type="alphaLcPeriod"/>
            </a:pPr>
            <a:r>
              <a:rPr lang="en-US" baseline="0" dirty="0"/>
              <a:t>See a new document number and re-search NSCEP</a:t>
            </a:r>
          </a:p>
          <a:p>
            <a:pPr marL="228600" indent="-228600">
              <a:buAutoNum type="alphaLcPeriod"/>
            </a:pPr>
            <a:r>
              <a:rPr lang="en-US" baseline="0" dirty="0"/>
              <a:t>Use the PB number here and search NTRL</a:t>
            </a:r>
          </a:p>
          <a:p>
            <a:pPr marL="228600" indent="-228600">
              <a:buAutoNum type="alphaLcPeriod"/>
            </a:pPr>
            <a:r>
              <a:rPr lang="en-US" baseline="0" dirty="0"/>
              <a:t>Go directly to the microfiche</a:t>
            </a:r>
          </a:p>
          <a:p>
            <a:pPr marL="0" indent="0">
              <a:buNone/>
            </a:pPr>
            <a:r>
              <a:rPr lang="en-US" baseline="0" dirty="0"/>
              <a:t> </a:t>
            </a:r>
          </a:p>
          <a:p>
            <a:pPr marL="0" indent="0">
              <a:buNone/>
            </a:pPr>
            <a:r>
              <a:rPr lang="en-US" baseline="0" dirty="0"/>
              <a:t>Now we, go to NTRL. We could have skipped the library catalog step, but I wanted to show you the different possibilities. Search by title or PB number. Unfortunately it is not available as a PDF here, so we have to find it on microfiche in our library.</a:t>
            </a:r>
          </a:p>
        </p:txBody>
      </p:sp>
      <p:sp>
        <p:nvSpPr>
          <p:cNvPr id="4" name="Slide Number Placeholder 3"/>
          <p:cNvSpPr>
            <a:spLocks noGrp="1"/>
          </p:cNvSpPr>
          <p:nvPr>
            <p:ph type="sldNum" sz="quarter" idx="10"/>
          </p:nvPr>
        </p:nvSpPr>
        <p:spPr/>
        <p:txBody>
          <a:bodyPr/>
          <a:lstStyle/>
          <a:p>
            <a:fld id="{0259ACC0-3974-472D-AC56-038A28730146}" type="slidenum">
              <a:rPr lang="en-US" smtClean="0"/>
              <a:t>22</a:t>
            </a:fld>
            <a:endParaRPr lang="en-US"/>
          </a:p>
        </p:txBody>
      </p:sp>
    </p:spTree>
    <p:extLst>
      <p:ext uri="{BB962C8B-B14F-4D97-AF65-F5344CB8AC3E}">
        <p14:creationId xmlns:p14="http://schemas.microsoft.com/office/powerpoint/2010/main" val="654901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7/17/2017</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7/17/2017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7/17/2017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7/17/2017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7/17/2017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7/17/2017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7/17/2017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7/17/2017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7/17/2017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7/17/2017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7/17/2017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7/17/2017</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gpo.gov/fdsy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regulations.gov/" TargetMode="External"/><Relationship Id="rId5" Type="http://schemas.openxmlformats.org/officeDocument/2006/relationships/hyperlink" Target="https://www.loc.gov/collections/federal-register/" TargetMode="External"/><Relationship Id="rId4" Type="http://schemas.openxmlformats.org/officeDocument/2006/relationships/hyperlink" Target="http://www.heinonline.org/HOL/Welcome"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Bhagat.Dhruti@ep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Tracking Rules and their Supporting Documents</a:t>
            </a:r>
          </a:p>
        </p:txBody>
      </p:sp>
      <p:sp>
        <p:nvSpPr>
          <p:cNvPr id="3" name="Subtitle 2"/>
          <p:cNvSpPr>
            <a:spLocks noGrp="1"/>
          </p:cNvSpPr>
          <p:nvPr>
            <p:ph type="subTitle" idx="1"/>
          </p:nvPr>
        </p:nvSpPr>
        <p:spPr/>
        <p:txBody>
          <a:bodyPr/>
          <a:lstStyle/>
          <a:p>
            <a:r>
              <a:rPr lang="en-US" dirty="0"/>
              <a:t>Presented </a:t>
            </a:r>
            <a:r>
              <a:rPr lang="en-US"/>
              <a:t>by Dhruti </a:t>
            </a:r>
            <a:r>
              <a:rPr lang="en-US" dirty="0"/>
              <a:t>Bhagat </a:t>
            </a:r>
          </a:p>
          <a:p>
            <a:r>
              <a:rPr lang="en-US" dirty="0"/>
              <a:t>Librarian, HQ &amp; Chemical Libraries</a:t>
            </a:r>
          </a:p>
          <a:p>
            <a:r>
              <a:rPr lang="en-US" dirty="0"/>
              <a:t>(ASMS Contractor)</a:t>
            </a:r>
          </a:p>
        </p:txBody>
      </p:sp>
    </p:spTree>
    <p:extLst>
      <p:ext uri="{BB962C8B-B14F-4D97-AF65-F5344CB8AC3E}">
        <p14:creationId xmlns:p14="http://schemas.microsoft.com/office/powerpoint/2010/main" val="2613107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rule or regulation? </a:t>
            </a:r>
          </a:p>
        </p:txBody>
      </p:sp>
      <p:sp>
        <p:nvSpPr>
          <p:cNvPr id="3" name="Content Placeholder 2"/>
          <p:cNvSpPr>
            <a:spLocks noGrp="1"/>
          </p:cNvSpPr>
          <p:nvPr>
            <p:ph idx="1"/>
          </p:nvPr>
        </p:nvSpPr>
        <p:spPr/>
        <p:txBody>
          <a:bodyPr>
            <a:normAutofit lnSpcReduction="10000"/>
          </a:bodyPr>
          <a:lstStyle/>
          <a:p>
            <a:r>
              <a:rPr lang="en-US" sz="2800" dirty="0"/>
              <a:t>Rules are known as administrative law, but they go through a different process than congressional laws. A rule allows an executive agency to regulate certain industries, activities, or products.</a:t>
            </a:r>
          </a:p>
          <a:p>
            <a:r>
              <a:rPr lang="en-US" sz="2800" dirty="0"/>
              <a:t>For an executive agency to have this power, a law is created by congress, which gives the agency (like EPA) the ability to make and carry out rules or regulations that fulfill the intent of the law</a:t>
            </a:r>
          </a:p>
          <a:p>
            <a:r>
              <a:rPr lang="en-US" sz="2800" dirty="0"/>
              <a:t>Most rules are developed through a rule-making process, which includes public comment on the proposed rule, and the addition of supporting documents into the rule’s docket folder.</a:t>
            </a:r>
          </a:p>
          <a:p>
            <a:pPr marL="45720" indent="0">
              <a:buNone/>
            </a:pPr>
            <a:endParaRPr lang="en-US" dirty="0"/>
          </a:p>
        </p:txBody>
      </p:sp>
    </p:spTree>
    <p:extLst>
      <p:ext uri="{BB962C8B-B14F-4D97-AF65-F5344CB8AC3E}">
        <p14:creationId xmlns:p14="http://schemas.microsoft.com/office/powerpoint/2010/main" val="2611786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 different steps a rule takes before it is final?</a:t>
            </a:r>
          </a:p>
        </p:txBody>
      </p:sp>
      <p:sp>
        <p:nvSpPr>
          <p:cNvPr id="3" name="Content Placeholder 2"/>
          <p:cNvSpPr>
            <a:spLocks noGrp="1"/>
          </p:cNvSpPr>
          <p:nvPr>
            <p:ph idx="1"/>
          </p:nvPr>
        </p:nvSpPr>
        <p:spPr/>
        <p:txBody>
          <a:bodyPr>
            <a:normAutofit/>
          </a:bodyPr>
          <a:lstStyle/>
          <a:p>
            <a:r>
              <a:rPr lang="en-US" sz="2800" dirty="0"/>
              <a:t>There are many different steps a rule can take before a rule is finalized, and there are a few it can take after it is finalized as well. </a:t>
            </a:r>
          </a:p>
          <a:p>
            <a:r>
              <a:rPr lang="en-US" sz="2800" dirty="0"/>
              <a:t>A rule can take any number of these following steps: Advanced Notice of Proposed Rulemaking, Proposed Rule*, Comment Period*, Extension of Comment Period, Final Rule*, Direct Final Rule, Amendments to the Final Rule, Notice of Reconsideration, Withdrawal of Final Rule, Interim Final Rule, etc.</a:t>
            </a:r>
          </a:p>
          <a:p>
            <a:r>
              <a:rPr lang="en-US" sz="2800" dirty="0"/>
              <a:t>*= Required step in the process</a:t>
            </a:r>
          </a:p>
        </p:txBody>
      </p:sp>
    </p:spTree>
    <p:extLst>
      <p:ext uri="{BB962C8B-B14F-4D97-AF65-F5344CB8AC3E}">
        <p14:creationId xmlns:p14="http://schemas.microsoft.com/office/powerpoint/2010/main" val="86240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each step mean?</a:t>
            </a:r>
          </a:p>
        </p:txBody>
      </p:sp>
      <p:sp>
        <p:nvSpPr>
          <p:cNvPr id="3" name="Content Placeholder 2"/>
          <p:cNvSpPr>
            <a:spLocks noGrp="1"/>
          </p:cNvSpPr>
          <p:nvPr>
            <p:ph idx="1"/>
          </p:nvPr>
        </p:nvSpPr>
        <p:spPr/>
        <p:txBody>
          <a:bodyPr/>
          <a:lstStyle/>
          <a:p>
            <a:r>
              <a:rPr lang="en-US" u="sng" dirty="0"/>
              <a:t>Advanced Notice of Proposed Rulemaking</a:t>
            </a:r>
            <a:r>
              <a:rPr lang="en-US" dirty="0"/>
              <a:t>-  When an agency is in the preliminary stages of the rulemaking process, it may submit one of these in the Federal Register to get more information from the public on the potential rule, before they submit their proposed rule.</a:t>
            </a:r>
          </a:p>
          <a:p>
            <a:r>
              <a:rPr lang="en-US" u="sng" dirty="0"/>
              <a:t>*Proposed Rule</a:t>
            </a:r>
            <a:r>
              <a:rPr lang="en-US" dirty="0"/>
              <a:t> – This is the document that states the agency’s plans to address a problem or achieve a goal. At this point, the rule is open to public comment. This is a required step.</a:t>
            </a:r>
            <a:endParaRPr lang="en-US" u="sng" dirty="0"/>
          </a:p>
          <a:p>
            <a:r>
              <a:rPr lang="en-US" dirty="0"/>
              <a:t>During the </a:t>
            </a:r>
            <a:r>
              <a:rPr lang="en-US" u="sng" dirty="0"/>
              <a:t>comment period</a:t>
            </a:r>
            <a:r>
              <a:rPr lang="en-US" dirty="0"/>
              <a:t>, members of the public can submit comments or documents relating to the proposed rule. These items end up in the rule’s docket folder. The agency itself might also add documents into the folder, such as regulatory impact analyses and background information documents.</a:t>
            </a:r>
          </a:p>
        </p:txBody>
      </p:sp>
    </p:spTree>
    <p:extLst>
      <p:ext uri="{BB962C8B-B14F-4D97-AF65-F5344CB8AC3E}">
        <p14:creationId xmlns:p14="http://schemas.microsoft.com/office/powerpoint/2010/main" val="393496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each step mean? </a:t>
            </a:r>
          </a:p>
        </p:txBody>
      </p:sp>
      <p:sp>
        <p:nvSpPr>
          <p:cNvPr id="3" name="Content Placeholder 2"/>
          <p:cNvSpPr>
            <a:spLocks noGrp="1"/>
          </p:cNvSpPr>
          <p:nvPr>
            <p:ph idx="1"/>
          </p:nvPr>
        </p:nvSpPr>
        <p:spPr/>
        <p:txBody>
          <a:bodyPr>
            <a:normAutofit lnSpcReduction="10000"/>
          </a:bodyPr>
          <a:lstStyle/>
          <a:p>
            <a:r>
              <a:rPr lang="en-US" u="sng" dirty="0"/>
              <a:t>*Final Rule </a:t>
            </a:r>
            <a:r>
              <a:rPr lang="en-US" dirty="0"/>
              <a:t>– This is the final and official version of the rule. This rule will likely have some changes from the proposed rule, due to public comments, and the rulemaking will address some of the comments. At the end of the published version in the Federal Register, it will detail how it will amend the Code of Federal Regulations (CFR).</a:t>
            </a:r>
          </a:p>
          <a:p>
            <a:r>
              <a:rPr lang="en-US" dirty="0"/>
              <a:t>Sometimes agencies don’t anticipate any adverse comments, so they will publish a </a:t>
            </a:r>
            <a:r>
              <a:rPr lang="en-US" u="sng" dirty="0"/>
              <a:t>Proposed Rule </a:t>
            </a:r>
            <a:r>
              <a:rPr lang="en-US" dirty="0"/>
              <a:t>and a </a:t>
            </a:r>
            <a:r>
              <a:rPr lang="en-US" u="sng" dirty="0"/>
              <a:t>Direct Final Rule</a:t>
            </a:r>
            <a:r>
              <a:rPr lang="en-US" dirty="0"/>
              <a:t> together; these rules are identical, but can still be commented on.</a:t>
            </a:r>
          </a:p>
          <a:p>
            <a:r>
              <a:rPr lang="en-US" dirty="0"/>
              <a:t>However, after a rule is published, sometimes the Agency gets additional adverse comments or information, and will publish a </a:t>
            </a:r>
            <a:r>
              <a:rPr lang="en-US" u="sng" dirty="0"/>
              <a:t>Withdrawal of the Final Rule</a:t>
            </a:r>
            <a:r>
              <a:rPr lang="en-US" dirty="0"/>
              <a:t>, in which they revoke the published rule. When this happens, they can, but don’t always, publish an </a:t>
            </a:r>
            <a:r>
              <a:rPr lang="en-US" u="sng" dirty="0"/>
              <a:t>Interim or Temporary Final Rule </a:t>
            </a:r>
            <a:r>
              <a:rPr lang="en-US" dirty="0"/>
              <a:t>in its place.</a:t>
            </a:r>
          </a:p>
        </p:txBody>
      </p:sp>
    </p:spTree>
    <p:extLst>
      <p:ext uri="{BB962C8B-B14F-4D97-AF65-F5344CB8AC3E}">
        <p14:creationId xmlns:p14="http://schemas.microsoft.com/office/powerpoint/2010/main" val="616520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a:t>
            </a:r>
          </a:p>
        </p:txBody>
      </p:sp>
      <p:sp>
        <p:nvSpPr>
          <p:cNvPr id="3" name="Content Placeholder 2"/>
          <p:cNvSpPr>
            <a:spLocks noGrp="1"/>
          </p:cNvSpPr>
          <p:nvPr>
            <p:ph idx="1"/>
          </p:nvPr>
        </p:nvSpPr>
        <p:spPr/>
        <p:txBody>
          <a:bodyPr/>
          <a:lstStyle/>
          <a:p>
            <a:pPr marL="45720" indent="0" algn="ctr">
              <a:buNone/>
            </a:pPr>
            <a:r>
              <a:rPr lang="en-US" sz="2400" b="1" u="sng" dirty="0"/>
              <a:t>We just reviewed:</a:t>
            </a:r>
          </a:p>
          <a:p>
            <a:pPr algn="ctr"/>
            <a:r>
              <a:rPr lang="en-US" dirty="0"/>
              <a:t>What a rule/regulation is</a:t>
            </a:r>
          </a:p>
          <a:p>
            <a:pPr algn="ctr"/>
            <a:r>
              <a:rPr lang="en-US" dirty="0"/>
              <a:t>The steps a rule takes before becoming final</a:t>
            </a:r>
          </a:p>
          <a:p>
            <a:pPr algn="ctr"/>
            <a:r>
              <a:rPr lang="en-US" dirty="0"/>
              <a:t>The definitions and meanings of each step</a:t>
            </a:r>
          </a:p>
        </p:txBody>
      </p:sp>
    </p:spTree>
    <p:extLst>
      <p:ext uri="{BB962C8B-B14F-4D97-AF65-F5344CB8AC3E}">
        <p14:creationId xmlns:p14="http://schemas.microsoft.com/office/powerpoint/2010/main" val="3666397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I find rules </a:t>
            </a:r>
            <a:r>
              <a:rPr lang="en-US"/>
              <a:t>and notices?</a:t>
            </a:r>
            <a:endParaRPr lang="en-US" dirty="0"/>
          </a:p>
        </p:txBody>
      </p:sp>
      <p:sp>
        <p:nvSpPr>
          <p:cNvPr id="3" name="Content Placeholder 2"/>
          <p:cNvSpPr>
            <a:spLocks noGrp="1"/>
          </p:cNvSpPr>
          <p:nvPr>
            <p:ph idx="1"/>
          </p:nvPr>
        </p:nvSpPr>
        <p:spPr/>
        <p:txBody>
          <a:bodyPr/>
          <a:lstStyle/>
          <a:p>
            <a:r>
              <a:rPr lang="en-US" dirty="0"/>
              <a:t>For rules from 1990- present, you can find them on </a:t>
            </a:r>
            <a:r>
              <a:rPr lang="en-US" dirty="0" err="1"/>
              <a:t>FDsys</a:t>
            </a:r>
            <a:r>
              <a:rPr lang="en-US" dirty="0"/>
              <a:t> (a Government Publishing Office site) : </a:t>
            </a:r>
            <a:r>
              <a:rPr lang="en-US" dirty="0">
                <a:hlinkClick r:id="rId3"/>
              </a:rPr>
              <a:t>https://www.gpo.gov/fdsys/</a:t>
            </a:r>
            <a:r>
              <a:rPr lang="en-US" dirty="0"/>
              <a:t>.</a:t>
            </a:r>
          </a:p>
          <a:p>
            <a:r>
              <a:rPr lang="en-US" dirty="0"/>
              <a:t>For all rules, you can use </a:t>
            </a:r>
            <a:r>
              <a:rPr lang="en-US" dirty="0" err="1"/>
              <a:t>HeinOnline</a:t>
            </a:r>
            <a:r>
              <a:rPr lang="en-US" dirty="0"/>
              <a:t>: </a:t>
            </a:r>
            <a:r>
              <a:rPr lang="en-US" dirty="0">
                <a:hlinkClick r:id="rId4"/>
              </a:rPr>
              <a:t>http://www.heinonline.org/HOL/Welcome</a:t>
            </a:r>
            <a:r>
              <a:rPr lang="en-US" dirty="0"/>
              <a:t>. </a:t>
            </a:r>
          </a:p>
          <a:p>
            <a:r>
              <a:rPr lang="en-US" dirty="0"/>
              <a:t>Or Library of Congress’s Federal Register collection: </a:t>
            </a:r>
            <a:r>
              <a:rPr lang="en-US" dirty="0">
                <a:hlinkClick r:id="rId5"/>
              </a:rPr>
              <a:t>https://www.loc.gov/collections/federal-register/</a:t>
            </a:r>
            <a:r>
              <a:rPr lang="en-US" dirty="0"/>
              <a:t>, which is free, for use with public patrons (1900-1999)</a:t>
            </a:r>
          </a:p>
          <a:p>
            <a:r>
              <a:rPr lang="en-US" dirty="0"/>
              <a:t>The rule can be found in the docket folder in regulations.gov: </a:t>
            </a:r>
            <a:r>
              <a:rPr lang="en-US" dirty="0">
                <a:hlinkClick r:id="rId6"/>
              </a:rPr>
              <a:t>https://www.regulations.gov/</a:t>
            </a:r>
            <a:r>
              <a:rPr lang="en-US" dirty="0"/>
              <a:t>  (~2003-present).</a:t>
            </a:r>
          </a:p>
        </p:txBody>
      </p:sp>
    </p:spTree>
    <p:extLst>
      <p:ext uri="{BB962C8B-B14F-4D97-AF65-F5344CB8AC3E}">
        <p14:creationId xmlns:p14="http://schemas.microsoft.com/office/powerpoint/2010/main" val="74111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Finding the rule in FDsys</a:t>
            </a:r>
            <a:endParaRPr lang="en-US" dirty="0"/>
          </a:p>
        </p:txBody>
      </p:sp>
      <p:sp>
        <p:nvSpPr>
          <p:cNvPr id="9" name="Content Placeholder 8"/>
          <p:cNvSpPr>
            <a:spLocks noGrp="1"/>
          </p:cNvSpPr>
          <p:nvPr>
            <p:ph idx="1"/>
          </p:nvPr>
        </p:nvSpPr>
        <p:spPr/>
        <p:txBody>
          <a:bodyPr/>
          <a:lstStyle/>
          <a:p>
            <a:r>
              <a:rPr lang="en-US" dirty="0"/>
              <a:t>In </a:t>
            </a:r>
            <a:r>
              <a:rPr lang="en-US" dirty="0" err="1"/>
              <a:t>FDsys</a:t>
            </a:r>
            <a:r>
              <a:rPr lang="en-US" dirty="0"/>
              <a:t>, you can search by title, browse by date, or enter in a citation for the Federal Register. You can only do this for rules published 1990-current.</a:t>
            </a:r>
          </a:p>
          <a:p>
            <a:r>
              <a:rPr lang="en-US" dirty="0"/>
              <a:t>For the Federal Register issues published between 1990-1993, each issue is digitized as a PDF, and not broken down by agency or rule like later issues are.</a:t>
            </a:r>
          </a:p>
          <a:p>
            <a:endParaRPr lang="en-US" dirty="0"/>
          </a:p>
        </p:txBody>
      </p:sp>
    </p:spTree>
    <p:extLst>
      <p:ext uri="{BB962C8B-B14F-4D97-AF65-F5344CB8AC3E}">
        <p14:creationId xmlns:p14="http://schemas.microsoft.com/office/powerpoint/2010/main" val="1909051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Finding the rule in HeinOnline</a:t>
            </a:r>
            <a:endParaRPr lang="en-US" dirty="0"/>
          </a:p>
        </p:txBody>
      </p:sp>
      <p:sp>
        <p:nvSpPr>
          <p:cNvPr id="9" name="Content Placeholder 8"/>
          <p:cNvSpPr>
            <a:spLocks noGrp="1"/>
          </p:cNvSpPr>
          <p:nvPr>
            <p:ph idx="1"/>
          </p:nvPr>
        </p:nvSpPr>
        <p:spPr/>
        <p:txBody>
          <a:bodyPr/>
          <a:lstStyle/>
          <a:p>
            <a:r>
              <a:rPr lang="en-US" dirty="0"/>
              <a:t>For all rules you can search in </a:t>
            </a:r>
            <a:r>
              <a:rPr lang="en-US" dirty="0" err="1"/>
              <a:t>HeinOnline</a:t>
            </a:r>
            <a:r>
              <a:rPr lang="en-US" dirty="0"/>
              <a:t> by citation or you can browse by publication date. </a:t>
            </a:r>
            <a:r>
              <a:rPr lang="en-US" dirty="0" err="1"/>
              <a:t>HeinOnline</a:t>
            </a:r>
            <a:r>
              <a:rPr lang="en-US" dirty="0"/>
              <a:t> has all past federal register volumes, but sometimes there is a lag in publication of issues in the current volume.</a:t>
            </a:r>
          </a:p>
        </p:txBody>
      </p:sp>
    </p:spTree>
    <p:extLst>
      <p:ext uri="{BB962C8B-B14F-4D97-AF65-F5344CB8AC3E}">
        <p14:creationId xmlns:p14="http://schemas.microsoft.com/office/powerpoint/2010/main" val="3065198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Finding the rule in the Library of Congress’ Federal Register collection</a:t>
            </a:r>
            <a:endParaRPr lang="en-US" dirty="0"/>
          </a:p>
        </p:txBody>
      </p:sp>
      <p:sp>
        <p:nvSpPr>
          <p:cNvPr id="3" name="Content Placeholder 2"/>
          <p:cNvSpPr>
            <a:spLocks noGrp="1"/>
          </p:cNvSpPr>
          <p:nvPr>
            <p:ph idx="1"/>
          </p:nvPr>
        </p:nvSpPr>
        <p:spPr/>
        <p:txBody>
          <a:bodyPr/>
          <a:lstStyle/>
          <a:p>
            <a:r>
              <a:rPr lang="en-US" dirty="0"/>
              <a:t>In the Library of Congress collection, you can search the collection up at the top, or narrow down by facets on the side. </a:t>
            </a:r>
          </a:p>
        </p:txBody>
      </p:sp>
    </p:spTree>
    <p:extLst>
      <p:ext uri="{BB962C8B-B14F-4D97-AF65-F5344CB8AC3E}">
        <p14:creationId xmlns:p14="http://schemas.microsoft.com/office/powerpoint/2010/main" val="1498740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Finding the rule in regulations.gov</a:t>
            </a:r>
            <a:endParaRPr lang="en-US" dirty="0"/>
          </a:p>
        </p:txBody>
      </p:sp>
      <p:sp>
        <p:nvSpPr>
          <p:cNvPr id="9" name="Content Placeholder 8"/>
          <p:cNvSpPr>
            <a:spLocks noGrp="1"/>
          </p:cNvSpPr>
          <p:nvPr>
            <p:ph idx="1"/>
          </p:nvPr>
        </p:nvSpPr>
        <p:spPr/>
        <p:txBody>
          <a:bodyPr/>
          <a:lstStyle/>
          <a:p>
            <a:r>
              <a:rPr lang="en-US"/>
              <a:t>In regulations.gov, for rules from 2003- present, the rule(s) should be in the docket folder. You will need the docket number or rule name to search.</a:t>
            </a:r>
          </a:p>
          <a:p>
            <a:endParaRPr lang="en-US" dirty="0"/>
          </a:p>
        </p:txBody>
      </p:sp>
    </p:spTree>
    <p:extLst>
      <p:ext uri="{BB962C8B-B14F-4D97-AF65-F5344CB8AC3E}">
        <p14:creationId xmlns:p14="http://schemas.microsoft.com/office/powerpoint/2010/main" val="3107737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a:t>
            </a:r>
          </a:p>
        </p:txBody>
      </p:sp>
      <p:sp>
        <p:nvSpPr>
          <p:cNvPr id="3" name="Content Placeholder 2"/>
          <p:cNvSpPr>
            <a:spLocks noGrp="1"/>
          </p:cNvSpPr>
          <p:nvPr>
            <p:ph idx="1"/>
          </p:nvPr>
        </p:nvSpPr>
        <p:spPr/>
        <p:txBody>
          <a:bodyPr/>
          <a:lstStyle/>
          <a:p>
            <a:pPr marL="45720" indent="0" algn="ctr">
              <a:buNone/>
            </a:pPr>
            <a:r>
              <a:rPr lang="en-US" sz="2400" b="1" u="sng" dirty="0"/>
              <a:t>We just reviewed:</a:t>
            </a:r>
          </a:p>
          <a:p>
            <a:pPr algn="ctr"/>
            <a:r>
              <a:rPr lang="en-US" dirty="0"/>
              <a:t>How to find rules in </a:t>
            </a:r>
            <a:r>
              <a:rPr lang="en-US" dirty="0" err="1"/>
              <a:t>FDsys</a:t>
            </a:r>
            <a:r>
              <a:rPr lang="en-US" dirty="0"/>
              <a:t>, </a:t>
            </a:r>
            <a:r>
              <a:rPr lang="en-US" dirty="0" err="1"/>
              <a:t>HeinOnline</a:t>
            </a:r>
            <a:r>
              <a:rPr lang="en-US" dirty="0"/>
              <a:t>, Library of Congress, and Regulations.gov</a:t>
            </a:r>
          </a:p>
        </p:txBody>
      </p:sp>
    </p:spTree>
    <p:extLst>
      <p:ext uri="{BB962C8B-B14F-4D97-AF65-F5344CB8AC3E}">
        <p14:creationId xmlns:p14="http://schemas.microsoft.com/office/powerpoint/2010/main" val="2636843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This image highlights where you can find a docket number on a rule, and what format it looks like. In this image the docket number is below the Code of Federal Regulations citation and above the RIN number. This docket number reads as follows: EPA-HQ-OAR-2015-0111" title="Newer Docket Numbers"/>
          <p:cNvPicPr>
            <a:picLocks noChangeAspect="1"/>
          </p:cNvPicPr>
          <p:nvPr/>
        </p:nvPicPr>
        <p:blipFill rotWithShape="1">
          <a:blip r:embed="rId3"/>
          <a:srcRect l="-422" t="-467" r="-297" b="344"/>
          <a:stretch/>
        </p:blipFill>
        <p:spPr>
          <a:xfrm>
            <a:off x="6473637" y="1070335"/>
            <a:ext cx="4799751" cy="4965700"/>
          </a:xfrm>
          <a:prstGeom prst="rect">
            <a:avLst/>
          </a:prstGeom>
        </p:spPr>
      </p:pic>
      <p:sp>
        <p:nvSpPr>
          <p:cNvPr id="2" name="Title 1"/>
          <p:cNvSpPr>
            <a:spLocks noGrp="1"/>
          </p:cNvSpPr>
          <p:nvPr>
            <p:ph type="title"/>
          </p:nvPr>
        </p:nvSpPr>
        <p:spPr>
          <a:xfrm>
            <a:off x="1085128" y="524235"/>
            <a:ext cx="5199926" cy="1443269"/>
          </a:xfrm>
        </p:spPr>
        <p:txBody>
          <a:bodyPr>
            <a:normAutofit/>
          </a:bodyPr>
          <a:lstStyle/>
          <a:p>
            <a:r>
              <a:rPr lang="en-US" sz="4000" dirty="0"/>
              <a:t>Finding the rule history</a:t>
            </a:r>
          </a:p>
        </p:txBody>
      </p:sp>
      <p:sp>
        <p:nvSpPr>
          <p:cNvPr id="9" name="Content Placeholder 8"/>
          <p:cNvSpPr>
            <a:spLocks noGrp="1"/>
          </p:cNvSpPr>
          <p:nvPr>
            <p:ph idx="1"/>
          </p:nvPr>
        </p:nvSpPr>
        <p:spPr>
          <a:xfrm>
            <a:off x="1085128" y="1689100"/>
            <a:ext cx="5142052" cy="4406900"/>
          </a:xfrm>
        </p:spPr>
        <p:txBody>
          <a:bodyPr>
            <a:noAutofit/>
          </a:bodyPr>
          <a:lstStyle/>
          <a:p>
            <a:r>
              <a:rPr lang="en-US" sz="2400" dirty="0"/>
              <a:t>If you’re trying to trace the history of a rule, start with regulations.gov. Even if your rule wasn’t promulgated after 2003, it might still be in there. If you can, locate the docket number. </a:t>
            </a:r>
          </a:p>
          <a:p>
            <a:r>
              <a:rPr lang="en-US" sz="2400" dirty="0"/>
              <a:t>The docket number can be found at the top of any notice, proposed rule, or final rule. This is the key to helping you find the information you need in regulations.gov. Prior to 2002, the docket numbers are sequenced a little differently, so they won’t look like this.</a:t>
            </a:r>
          </a:p>
        </p:txBody>
      </p:sp>
    </p:spTree>
    <p:extLst>
      <p:ext uri="{BB962C8B-B14F-4D97-AF65-F5344CB8AC3E}">
        <p14:creationId xmlns:p14="http://schemas.microsoft.com/office/powerpoint/2010/main" val="4146843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the search box in regulations.gov with a docket number entered in the search box. " title="Searching by Docket number in Regulations.gov"/>
          <p:cNvPicPr>
            <a:picLocks noChangeAspect="1"/>
          </p:cNvPicPr>
          <p:nvPr/>
        </p:nvPicPr>
        <p:blipFill>
          <a:blip r:embed="rId3"/>
          <a:stretch>
            <a:fillRect/>
          </a:stretch>
        </p:blipFill>
        <p:spPr>
          <a:xfrm>
            <a:off x="261137" y="2057400"/>
            <a:ext cx="4229840" cy="1120907"/>
          </a:xfrm>
          <a:prstGeom prst="rect">
            <a:avLst/>
          </a:prstGeom>
        </p:spPr>
      </p:pic>
      <p:sp>
        <p:nvSpPr>
          <p:cNvPr id="2" name="Title 1"/>
          <p:cNvSpPr>
            <a:spLocks noGrp="1"/>
          </p:cNvSpPr>
          <p:nvPr>
            <p:ph type="title"/>
          </p:nvPr>
        </p:nvSpPr>
        <p:spPr/>
        <p:txBody>
          <a:bodyPr>
            <a:normAutofit/>
          </a:bodyPr>
          <a:lstStyle/>
          <a:p>
            <a:r>
              <a:rPr lang="en-US" dirty="0"/>
              <a:t>Finding the rule history in regulations.gov</a:t>
            </a:r>
          </a:p>
        </p:txBody>
      </p:sp>
      <p:sp>
        <p:nvSpPr>
          <p:cNvPr id="3" name="Content Placeholder 2"/>
          <p:cNvSpPr>
            <a:spLocks noGrp="1"/>
          </p:cNvSpPr>
          <p:nvPr>
            <p:ph idx="1"/>
          </p:nvPr>
        </p:nvSpPr>
        <p:spPr>
          <a:xfrm>
            <a:off x="4490977" y="2057400"/>
            <a:ext cx="6524894" cy="4038600"/>
          </a:xfrm>
        </p:spPr>
        <p:txBody>
          <a:bodyPr>
            <a:normAutofit/>
          </a:bodyPr>
          <a:lstStyle/>
          <a:p>
            <a:r>
              <a:rPr lang="en-US" dirty="0"/>
              <a:t>You can search by docket number, or by rule name, but searching by docket number is the best way to do this in this database. </a:t>
            </a:r>
          </a:p>
          <a:p>
            <a:r>
              <a:rPr lang="en-US" dirty="0"/>
              <a:t>Once you have the docket number, enter it into the search bar on the website.</a:t>
            </a:r>
          </a:p>
          <a:p>
            <a:r>
              <a:rPr lang="en-US" dirty="0"/>
              <a:t> One of the first search results should be from that docket folder. When you find a relevant result, click on it.</a:t>
            </a:r>
          </a:p>
          <a:p>
            <a:r>
              <a:rPr lang="en-US" dirty="0"/>
              <a:t>Then click on “Open Docket Folder”</a:t>
            </a:r>
          </a:p>
        </p:txBody>
      </p:sp>
      <p:pic>
        <p:nvPicPr>
          <p:cNvPr id="5" name="Picture 4" descr="A close-up of a search result in regulations.gov " title="Regulations.gov search result"/>
          <p:cNvPicPr>
            <a:picLocks noChangeAspect="1"/>
          </p:cNvPicPr>
          <p:nvPr/>
        </p:nvPicPr>
        <p:blipFill>
          <a:blip r:embed="rId4"/>
          <a:stretch>
            <a:fillRect/>
          </a:stretch>
        </p:blipFill>
        <p:spPr>
          <a:xfrm>
            <a:off x="296080" y="4076700"/>
            <a:ext cx="4194897" cy="116591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50834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647700"/>
          </a:xfrm>
        </p:spPr>
        <p:txBody>
          <a:bodyPr>
            <a:normAutofit fontScale="90000"/>
          </a:bodyPr>
          <a:lstStyle/>
          <a:p>
            <a:r>
              <a:rPr lang="en-US" dirty="0"/>
              <a:t>Docket folder in regulations.gov</a:t>
            </a:r>
          </a:p>
        </p:txBody>
      </p:sp>
      <p:pic>
        <p:nvPicPr>
          <p:cNvPr id="5" name="Content Placeholder 4" descr="A screenshot of a docket folder in regulations.gov. You can see the primary documents, supporting documents, and public comments available." title="Docket Folder in Regulations.gov"/>
          <p:cNvPicPr>
            <a:picLocks noGrp="1" noChangeAspect="1"/>
          </p:cNvPicPr>
          <p:nvPr>
            <p:ph idx="1"/>
          </p:nvPr>
        </p:nvPicPr>
        <p:blipFill rotWithShape="1">
          <a:blip r:embed="rId3"/>
          <a:srcRect l="2701" t="6906" r="54076" b="5001"/>
          <a:stretch/>
        </p:blipFill>
        <p:spPr>
          <a:xfrm>
            <a:off x="1240390" y="1257300"/>
            <a:ext cx="7141611" cy="5241603"/>
          </a:xfrm>
        </p:spPr>
      </p:pic>
    </p:spTree>
    <p:extLst>
      <p:ext uri="{BB962C8B-B14F-4D97-AF65-F5344CB8AC3E}">
        <p14:creationId xmlns:p14="http://schemas.microsoft.com/office/powerpoint/2010/main" val="1617097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Looking for mentions of the proposed rule</a:t>
            </a:r>
          </a:p>
        </p:txBody>
      </p:sp>
      <p:pic>
        <p:nvPicPr>
          <p:cNvPr id="4" name="Content Placeholder 3" descr="This photo is a screenshot of the background section in a Federal Register Rule. The citations to proposed rules and previous rules are highlighted." title="Looking for Citations in the Federal Register"/>
          <p:cNvPicPr>
            <a:picLocks noGrp="1"/>
          </p:cNvPicPr>
          <p:nvPr>
            <p:ph idx="1"/>
          </p:nvPr>
        </p:nvPicPr>
        <p:blipFill rotWithShape="1">
          <a:blip r:embed="rId3"/>
          <a:srcRect l="8975" t="20179" r="58690" b="16030"/>
          <a:stretch/>
        </p:blipFill>
        <p:spPr bwMode="auto">
          <a:xfrm>
            <a:off x="2552700" y="1511300"/>
            <a:ext cx="6896099" cy="4953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31311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the CFR to find the rule history</a:t>
            </a:r>
          </a:p>
        </p:txBody>
      </p:sp>
      <p:pic>
        <p:nvPicPr>
          <p:cNvPr id="4" name="Content Placeholder 3" descr="This screenshot shows a section of the code of federal regulations (CFR) and highlights a citation of a rule that created that section." title="Looking for rule citations in the Code of Federal Regulations Pt.1"/>
          <p:cNvPicPr>
            <a:picLocks noGrp="1" noChangeAspect="1"/>
          </p:cNvPicPr>
          <p:nvPr>
            <p:ph idx="1"/>
          </p:nvPr>
        </p:nvPicPr>
        <p:blipFill rotWithShape="1">
          <a:blip r:embed="rId3"/>
          <a:srcRect r="1963" b="36464"/>
          <a:stretch/>
        </p:blipFill>
        <p:spPr>
          <a:xfrm>
            <a:off x="1968500" y="1714008"/>
            <a:ext cx="7719197" cy="2032492"/>
          </a:xfrm>
          <a:prstGeom prst="rect">
            <a:avLst/>
          </a:prstGeom>
        </p:spPr>
      </p:pic>
      <p:pic>
        <p:nvPicPr>
          <p:cNvPr id="5" name="Picture 4" descr="This screenshot shows a section of the code of federal regulations (CFR) and highlights a citation of a rule that amended that section." title="Looking for citations of a rule in the Code of Federal Regulations Pt. 2"/>
          <p:cNvPicPr>
            <a:picLocks noChangeAspect="1"/>
          </p:cNvPicPr>
          <p:nvPr/>
        </p:nvPicPr>
        <p:blipFill>
          <a:blip r:embed="rId4"/>
          <a:stretch>
            <a:fillRect/>
          </a:stretch>
        </p:blipFill>
        <p:spPr>
          <a:xfrm>
            <a:off x="1771541" y="3873500"/>
            <a:ext cx="7916156" cy="2340429"/>
          </a:xfrm>
          <a:prstGeom prst="rect">
            <a:avLst/>
          </a:prstGeom>
        </p:spPr>
      </p:pic>
    </p:spTree>
    <p:extLst>
      <p:ext uri="{BB962C8B-B14F-4D97-AF65-F5344CB8AC3E}">
        <p14:creationId xmlns:p14="http://schemas.microsoft.com/office/powerpoint/2010/main" val="1891242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a:t>
            </a:r>
          </a:p>
        </p:txBody>
      </p:sp>
      <p:sp>
        <p:nvSpPr>
          <p:cNvPr id="3" name="Content Placeholder 2"/>
          <p:cNvSpPr>
            <a:spLocks noGrp="1"/>
          </p:cNvSpPr>
          <p:nvPr>
            <p:ph idx="1"/>
          </p:nvPr>
        </p:nvSpPr>
        <p:spPr/>
        <p:txBody>
          <a:bodyPr>
            <a:normAutofit/>
          </a:bodyPr>
          <a:lstStyle/>
          <a:p>
            <a:pPr marL="45720" indent="0" algn="ctr">
              <a:buNone/>
            </a:pPr>
            <a:r>
              <a:rPr lang="en-US" sz="2400" b="1" u="sng" dirty="0"/>
              <a:t>We just reviewed:</a:t>
            </a:r>
          </a:p>
          <a:p>
            <a:pPr algn="ctr"/>
            <a:r>
              <a:rPr lang="en-US" dirty="0"/>
              <a:t>Finding the rule history using the docket number in regulations.gov</a:t>
            </a:r>
          </a:p>
          <a:p>
            <a:pPr algn="ctr"/>
            <a:r>
              <a:rPr lang="en-US" dirty="0"/>
              <a:t>Locating the docket folder in regulations.gov</a:t>
            </a:r>
          </a:p>
          <a:p>
            <a:pPr algn="ctr"/>
            <a:r>
              <a:rPr lang="en-US" dirty="0"/>
              <a:t>Using the text of a rule to find its history</a:t>
            </a:r>
          </a:p>
          <a:p>
            <a:pPr algn="ctr"/>
            <a:r>
              <a:rPr lang="en-US" dirty="0"/>
              <a:t>Using the Code of Federal Regulations to find the rule history</a:t>
            </a:r>
          </a:p>
          <a:p>
            <a:pPr algn="ctr"/>
            <a:endParaRPr lang="en-US" dirty="0"/>
          </a:p>
        </p:txBody>
      </p:sp>
    </p:spTree>
    <p:extLst>
      <p:ext uri="{BB962C8B-B14F-4D97-AF65-F5344CB8AC3E}">
        <p14:creationId xmlns:p14="http://schemas.microsoft.com/office/powerpoint/2010/main" val="3646610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Finding supporting documents to the rule</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2831581242"/>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5459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is picture is a screenshot of the supporting document section in a docket folder in regulations.gov. You can see the dropdown menu that you can use to sort your results. Select Best Match, instead of the default &quot;Comments Due (Newer-Older).&quot;" title="Searching through supporting documents in regulations.gov, in the docket folder"/>
          <p:cNvPicPr>
            <a:picLocks noChangeAspect="1"/>
          </p:cNvPicPr>
          <p:nvPr/>
        </p:nvPicPr>
        <p:blipFill rotWithShape="1">
          <a:blip r:embed="rId3"/>
          <a:srcRect l="25959" t="1" b="-1212"/>
          <a:stretch/>
        </p:blipFill>
        <p:spPr>
          <a:xfrm>
            <a:off x="1308100" y="609600"/>
            <a:ext cx="5756771" cy="5056091"/>
          </a:xfrm>
          <a:prstGeom prst="rect">
            <a:avLst/>
          </a:prstGeom>
        </p:spPr>
      </p:pic>
      <p:sp>
        <p:nvSpPr>
          <p:cNvPr id="2" name="Title 1"/>
          <p:cNvSpPr>
            <a:spLocks noGrp="1"/>
          </p:cNvSpPr>
          <p:nvPr>
            <p:ph type="title"/>
          </p:nvPr>
        </p:nvSpPr>
        <p:spPr>
          <a:xfrm>
            <a:off x="7558564" y="609600"/>
            <a:ext cx="3912583" cy="1356360"/>
          </a:xfrm>
        </p:spPr>
        <p:txBody>
          <a:bodyPr>
            <a:normAutofit/>
          </a:bodyPr>
          <a:lstStyle/>
          <a:p>
            <a:pPr>
              <a:lnSpc>
                <a:spcPct val="80000"/>
              </a:lnSpc>
            </a:pPr>
            <a:r>
              <a:rPr lang="en-US" sz="3200"/>
              <a:t>Finding supporting documents in regulations.gov</a:t>
            </a:r>
          </a:p>
        </p:txBody>
      </p:sp>
      <p:sp>
        <p:nvSpPr>
          <p:cNvPr id="3" name="Content Placeholder 2"/>
          <p:cNvSpPr>
            <a:spLocks noGrp="1"/>
          </p:cNvSpPr>
          <p:nvPr>
            <p:ph idx="1"/>
          </p:nvPr>
        </p:nvSpPr>
        <p:spPr>
          <a:xfrm>
            <a:off x="7558564" y="2057400"/>
            <a:ext cx="3912583" cy="4038600"/>
          </a:xfrm>
        </p:spPr>
        <p:txBody>
          <a:bodyPr>
            <a:normAutofit/>
          </a:bodyPr>
          <a:lstStyle/>
          <a:p>
            <a:r>
              <a:rPr lang="en-US" sz="2400" dirty="0"/>
              <a:t>Back in the docket folder, underneath primary documents is a section called “supporting documents.” These are the documents submitted by EPA, contractors, and concerned citizens in response to the rule making process.</a:t>
            </a:r>
          </a:p>
          <a:p>
            <a:endParaRPr lang="en-US" sz="1600" dirty="0"/>
          </a:p>
        </p:txBody>
      </p:sp>
    </p:spTree>
    <p:extLst>
      <p:ext uri="{BB962C8B-B14F-4D97-AF65-F5344CB8AC3E}">
        <p14:creationId xmlns:p14="http://schemas.microsoft.com/office/powerpoint/2010/main" val="4260126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supporting documents not in regulations.gov</a:t>
            </a:r>
          </a:p>
        </p:txBody>
      </p:sp>
      <p:sp>
        <p:nvSpPr>
          <p:cNvPr id="3" name="Content Placeholder 2"/>
          <p:cNvSpPr>
            <a:spLocks noGrp="1"/>
          </p:cNvSpPr>
          <p:nvPr>
            <p:ph idx="1"/>
          </p:nvPr>
        </p:nvSpPr>
        <p:spPr/>
        <p:txBody>
          <a:bodyPr>
            <a:normAutofit lnSpcReduction="10000"/>
          </a:bodyPr>
          <a:lstStyle/>
          <a:p>
            <a:r>
              <a:rPr lang="en-US" dirty="0"/>
              <a:t>Once you have the document name, or EPA document number (if applicable) you can try searching NSCEP, to see if something comes up.</a:t>
            </a:r>
          </a:p>
          <a:p>
            <a:r>
              <a:rPr lang="en-US" dirty="0"/>
              <a:t>If it doesn’t, you can try directly searching NTRL, or searching the National Library Catalog.</a:t>
            </a:r>
          </a:p>
          <a:p>
            <a:r>
              <a:rPr lang="en-US" dirty="0"/>
              <a:t>In NTRL your document may have already been scanned, which means it is available to download as a PDF.</a:t>
            </a:r>
          </a:p>
          <a:p>
            <a:r>
              <a:rPr lang="en-US" dirty="0"/>
              <a:t>However, NTRL nay not have the document scanned, but it will provide you with the PB number. You can use this to search the National Library Catalog.</a:t>
            </a:r>
          </a:p>
          <a:p>
            <a:r>
              <a:rPr lang="en-US" dirty="0"/>
              <a:t>The catalog will also tell you the PB number of the document if it is available, which you can use to search NTRL, and it will tell you if there are any physical copies of it in EPA’s network.</a:t>
            </a:r>
          </a:p>
        </p:txBody>
      </p:sp>
    </p:spTree>
    <p:extLst>
      <p:ext uri="{BB962C8B-B14F-4D97-AF65-F5344CB8AC3E}">
        <p14:creationId xmlns:p14="http://schemas.microsoft.com/office/powerpoint/2010/main" val="2825158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example: finding supporting documents</a:t>
            </a:r>
          </a:p>
        </p:txBody>
      </p:sp>
      <p:sp>
        <p:nvSpPr>
          <p:cNvPr id="3" name="Content Placeholder 2"/>
          <p:cNvSpPr>
            <a:spLocks noGrp="1"/>
          </p:cNvSpPr>
          <p:nvPr>
            <p:ph idx="1"/>
          </p:nvPr>
        </p:nvSpPr>
        <p:spPr/>
        <p:txBody>
          <a:bodyPr/>
          <a:lstStyle/>
          <a:p>
            <a:r>
              <a:rPr lang="en-US" dirty="0"/>
              <a:t>We are going to try to find this document “Economic Impact Analysis of Effluent Limitations Guidelines and Standards for the Organic Chemicals, Plastics, and Synthetic Fibers Industry.”</a:t>
            </a:r>
          </a:p>
          <a:p>
            <a:r>
              <a:rPr lang="en-US" dirty="0"/>
              <a:t> We know it was published in the mid- late 1980s</a:t>
            </a:r>
          </a:p>
          <a:p>
            <a:r>
              <a:rPr lang="en-US" dirty="0"/>
              <a:t>We were also given the EPA document number 400/2-87/007</a:t>
            </a:r>
          </a:p>
        </p:txBody>
      </p:sp>
    </p:spTree>
    <p:extLst>
      <p:ext uri="{BB962C8B-B14F-4D97-AF65-F5344CB8AC3E}">
        <p14:creationId xmlns:p14="http://schemas.microsoft.com/office/powerpoint/2010/main" val="4234987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a:t>
            </a:r>
          </a:p>
        </p:txBody>
      </p:sp>
      <p:sp>
        <p:nvSpPr>
          <p:cNvPr id="3" name="Content Placeholder 2"/>
          <p:cNvSpPr>
            <a:spLocks noGrp="1"/>
          </p:cNvSpPr>
          <p:nvPr>
            <p:ph idx="1"/>
          </p:nvPr>
        </p:nvSpPr>
        <p:spPr/>
        <p:txBody>
          <a:bodyPr/>
          <a:lstStyle/>
          <a:p>
            <a:pPr marL="45720" indent="0" algn="ctr">
              <a:buNone/>
            </a:pPr>
            <a:r>
              <a:rPr lang="en-US" sz="3200" u="sng" dirty="0"/>
              <a:t>Contact Information:</a:t>
            </a:r>
          </a:p>
          <a:p>
            <a:pPr marL="45720" indent="0" algn="ctr">
              <a:buNone/>
            </a:pPr>
            <a:r>
              <a:rPr lang="en-US" dirty="0"/>
              <a:t>Kari Bhagat</a:t>
            </a:r>
          </a:p>
          <a:p>
            <a:pPr marL="45720" indent="0" algn="ctr">
              <a:buNone/>
            </a:pPr>
            <a:r>
              <a:rPr lang="en-US" dirty="0"/>
              <a:t>Librarian, Headquarters &amp; Chemical Libraries</a:t>
            </a:r>
          </a:p>
          <a:p>
            <a:pPr marL="45720" indent="0" algn="ctr">
              <a:buNone/>
            </a:pPr>
            <a:r>
              <a:rPr lang="en-US" dirty="0">
                <a:hlinkClick r:id="rId2"/>
              </a:rPr>
              <a:t>Bhagat.Dhruti@epa.gov</a:t>
            </a:r>
            <a:r>
              <a:rPr lang="en-US" dirty="0"/>
              <a:t> , 202-564-8628</a:t>
            </a:r>
          </a:p>
          <a:p>
            <a:pPr marL="45720" indent="0" algn="ctr">
              <a:buNone/>
            </a:pPr>
            <a:r>
              <a:rPr lang="en-US" dirty="0"/>
              <a:t>Arctic Slope Mission Services Contractor</a:t>
            </a:r>
          </a:p>
          <a:p>
            <a:pPr marL="45720" indent="0">
              <a:buNone/>
            </a:pPr>
            <a:endParaRPr lang="en-US" dirty="0"/>
          </a:p>
        </p:txBody>
      </p:sp>
    </p:spTree>
    <p:extLst>
      <p:ext uri="{BB962C8B-B14F-4D97-AF65-F5344CB8AC3E}">
        <p14:creationId xmlns:p14="http://schemas.microsoft.com/office/powerpoint/2010/main" val="2671683622"/>
      </p:ext>
    </p:extLst>
  </p:cSld>
  <p:clrMapOvr>
    <a:masterClrMapping/>
  </p:clrMapOvr>
</p:sld>
</file>

<file path=ppt/theme/theme1.xml><?xml version="1.0" encoding="utf-8"?>
<a:theme xmlns:a="http://schemas.openxmlformats.org/drawingml/2006/main" name="Basis">
  <a:themeElements>
    <a:clrScheme name="Custom 1">
      <a:dk1>
        <a:srgbClr val="000000"/>
      </a:dk1>
      <a:lt1>
        <a:srgbClr val="FFFFFF"/>
      </a:lt1>
      <a:dk2>
        <a:srgbClr val="565349"/>
      </a:dk2>
      <a:lt2>
        <a:srgbClr val="DDDDDD"/>
      </a:lt2>
      <a:accent1>
        <a:srgbClr val="83B529"/>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EsriMapsInfo xmlns="ESRI.ArcGIS.Mapping.OfficeIntegration.PowerPointInfo">
  <Version>Version1</Version>
  <RequiresSignIn>False</RequiresSignIn>
</EsriMapsInfo>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EsriMapsInfo xmlns="ESRI.ArcGIS.Mapping.OfficeIntegration.PowerPointInfo">
  <Version>Version1</Version>
  <RequiresSignIn>False</RequiresSignIn>
</EsriMapsInfo>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EsriMapsInfo xmlns="ESRI.ArcGIS.Mapping.OfficeIntegration.PowerPointInfo">
  <Version>Version1</Version>
  <RequiresSignIn>False</RequiresSignIn>
</EsriMapsInfo>
</file>

<file path=customXml/item48.xml><?xml version="1.0" encoding="utf-8"?>
<EsriMapsInfo xmlns="ESRI.ArcGIS.Mapping.OfficeIntegration.PowerPointInfo">
  <Version>Version1</Version>
  <RequiresSignIn>False</RequiresSignIn>
</EsriMapsInfo>
</file>

<file path=customXml/item49.xml><?xml version="1.0" encoding="utf-8"?>
<EsriMapsInfo xmlns="ESRI.ArcGIS.Mapping.OfficeIntegration.PowerPointInfo">
  <Version>Version1</Version>
  <RequiresSignIn>False</RequiresSignIn>
</EsriMapsInfo>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EsriMapsInfo xmlns="ESRI.ArcGIS.Mapping.OfficeIntegration.PowerPointInfo">
  <Version>Version1</Version>
  <RequiresSignIn>False</RequiresSignIn>
</EsriMapsInfo>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EsriMapsInfo xmlns="ESRI.ArcGIS.Mapping.OfficeIntegration.PowerPointInfo">
  <Version>Version1</Version>
  <RequiresSignIn>False</RequiresSignIn>
</EsriMapsInfo>
</file>

<file path=customXml/item58.xml><?xml version="1.0" encoding="utf-8"?>
<EsriMapsInfo xmlns="ESRI.ArcGIS.Mapping.OfficeIntegration.PowerPointInfo">
  <Version>Version1</Version>
  <RequiresSignIn>False</RequiresSignIn>
</EsriMapsInfo>
</file>

<file path=customXml/item59.xml><?xml version="1.0" encoding="utf-8"?>
<EsriMapsInfo xmlns="ESRI.ArcGIS.Mapping.OfficeIntegration.PowerPointInfo">
  <Version>Version1</Version>
  <RequiresSignIn>False</RequiresSignIn>
</EsriMapsInfo>
</file>

<file path=customXml/item60.xml><?xml version="1.0" encoding="utf-8"?>
<EsriMapsInfo xmlns="ESRI.ArcGIS.Mapping.OfficeIntegration.PowerPointInfo">
  <Version>Version1</Version>
  <RequiresSignIn>False</RequiresSignIn>
</EsriMapsInfo>
</file>

<file path=customXml/item61.xml><?xml version="1.0" encoding="utf-8"?>
<EsriMapsInfo xmlns="ESRI.ArcGIS.Mapping.OfficeIntegration.PowerPointInfo">
  <Version>Version1</Version>
  <RequiresSignIn>False</RequiresSignIn>
</EsriMapsInfo>
</file>

<file path=customXml/item62.xml><?xml version="1.0" encoding="utf-8"?>
<EsriMapsInfo xmlns="ESRI.ArcGIS.Mapping.OfficeIntegration.PowerPointInfo">
  <Version>Version1</Version>
  <RequiresSignIn>False</RequiresSignIn>
</EsriMapsInfo>
</file>

<file path=customXml/item63.xml><?xml version="1.0" encoding="utf-8"?>
<EsriMapsInfo xmlns="ESRI.ArcGIS.Mapping.OfficeIntegration.PowerPointInfo">
  <Version>Version1</Version>
  <RequiresSignIn>False</RequiresSignIn>
</EsriMapsInfo>
</file>

<file path=customXml/item64.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4733F63C-A421-4546-A8B2-C90DF0104025}">
  <ds:schemaRefs>
    <ds:schemaRef ds:uri="ESRI.ArcGIS.Mapping.OfficeIntegration.PowerPointInfo"/>
  </ds:schemaRefs>
</ds:datastoreItem>
</file>

<file path=customXml/itemProps2.xml><?xml version="1.0" encoding="utf-8"?>
<ds:datastoreItem xmlns:ds="http://schemas.openxmlformats.org/officeDocument/2006/customXml" ds:itemID="{A0419320-D7C3-40DA-A039-FEDCD614EA50}">
  <ds:schemaRefs>
    <ds:schemaRef ds:uri="ESRI.ArcGIS.Mapping.OfficeIntegration.PowerPointInfo"/>
  </ds:schemaRefs>
</ds:datastoreItem>
</file>

<file path=customXml/itemProps3.xml><?xml version="1.0" encoding="utf-8"?>
<ds:datastoreItem xmlns:ds="http://schemas.openxmlformats.org/officeDocument/2006/customXml" ds:itemID="{4F974C25-7ED0-4347-BDBD-4DE5618EFACE}">
  <ds:schemaRefs>
    <ds:schemaRef ds:uri="ESRI.ArcGIS.Mapping.OfficeIntegration.PowerPointInfo"/>
  </ds:schemaRefs>
</ds:datastoreItem>
</file>

<file path=customXml/itemProps4.xml><?xml version="1.0" encoding="utf-8"?>
<ds:datastoreItem xmlns:ds="http://schemas.openxmlformats.org/officeDocument/2006/customXml" ds:itemID="{99D09640-21B8-4C71-A74B-F770087E7793}">
  <ds:schemaRefs>
    <ds:schemaRef ds:uri="ESRI.ArcGIS.Mapping.OfficeIntegration.PowerPointInfo"/>
  </ds:schemaRefs>
</ds:datastoreItem>
</file>

<file path=customXml/itemProps5.xml><?xml version="1.0" encoding="utf-8"?>
<ds:datastoreItem xmlns:ds="http://schemas.openxmlformats.org/officeDocument/2006/customXml" ds:itemID="{DDDF2BAC-9DF8-4212-AAFC-1516D819F299}">
  <ds:schemaRefs>
    <ds:schemaRef ds:uri="ESRI.ArcGIS.Mapping.OfficeIntegration.PowerPointInfo"/>
  </ds:schemaRefs>
</ds:datastoreItem>
</file>

<file path=customXml/itemProps6.xml><?xml version="1.0" encoding="utf-8"?>
<ds:datastoreItem xmlns:ds="http://schemas.openxmlformats.org/officeDocument/2006/customXml" ds:itemID="{16657C43-8F76-47CD-8E8E-A515050C3405}">
  <ds:schemaRefs>
    <ds:schemaRef ds:uri="ESRI.ArcGIS.Mapping.OfficeIntegration.PowerPointInfo"/>
  </ds:schemaRefs>
</ds:datastoreItem>
</file>

<file path=customXml/itemProps7.xml><?xml version="1.0" encoding="utf-8"?>
<ds:datastoreItem xmlns:ds="http://schemas.openxmlformats.org/officeDocument/2006/customXml" ds:itemID="{D578EDD7-060B-45AB-BC0E-DE30451A21BA}">
  <ds:schemaRefs>
    <ds:schemaRef ds:uri="ESRI.ArcGIS.Mapping.OfficeIntegration.PowerPointInfo"/>
  </ds:schemaRefs>
</ds:datastoreItem>
</file>

<file path=customXml/itemProps8.xml><?xml version="1.0" encoding="utf-8"?>
<ds:datastoreItem xmlns:ds="http://schemas.openxmlformats.org/officeDocument/2006/customXml" ds:itemID="{002DE6DC-A402-49A5-A458-E1FD1794123D}">
  <ds:schemaRefs>
    <ds:schemaRef ds:uri="ESRI.ArcGIS.Mapping.OfficeIntegration.PowerPointInfo"/>
  </ds:schemaRefs>
</ds:datastoreItem>
</file>

<file path=customXml/itemProps9.xml><?xml version="1.0" encoding="utf-8"?>
<ds:datastoreItem xmlns:ds="http://schemas.openxmlformats.org/officeDocument/2006/customXml" ds:itemID="{4CC066ED-13FE-4432-AD3E-FB18DA3F0955}">
  <ds:schemaRefs>
    <ds:schemaRef ds:uri="ESRI.ArcGIS.Mapping.OfficeIntegration.PowerPointInfo"/>
  </ds:schemaRefs>
</ds:datastoreItem>
</file>

<file path=customXml/itemProps10.xml><?xml version="1.0" encoding="utf-8"?>
<ds:datastoreItem xmlns:ds="http://schemas.openxmlformats.org/officeDocument/2006/customXml" ds:itemID="{D7A3B7E4-362C-4FFC-BF5B-D3E3E897A7E6}">
  <ds:schemaRefs>
    <ds:schemaRef ds:uri="ESRI.ArcGIS.Mapping.OfficeIntegration.PowerPointInfo"/>
  </ds:schemaRefs>
</ds:datastoreItem>
</file>

<file path=customXml/itemProps11.xml><?xml version="1.0" encoding="utf-8"?>
<ds:datastoreItem xmlns:ds="http://schemas.openxmlformats.org/officeDocument/2006/customXml" ds:itemID="{11AADF06-F7D4-490B-A3A4-DE2A4D575F97}">
  <ds:schemaRefs>
    <ds:schemaRef ds:uri="ESRI.ArcGIS.Mapping.OfficeIntegration.PowerPointInfo"/>
  </ds:schemaRefs>
</ds:datastoreItem>
</file>

<file path=customXml/itemProps12.xml><?xml version="1.0" encoding="utf-8"?>
<ds:datastoreItem xmlns:ds="http://schemas.openxmlformats.org/officeDocument/2006/customXml" ds:itemID="{F2798758-AF7B-47FB-AC81-779E870B4902}">
  <ds:schemaRefs>
    <ds:schemaRef ds:uri="ESRI.ArcGIS.Mapping.OfficeIntegration.PowerPointInfo"/>
  </ds:schemaRefs>
</ds:datastoreItem>
</file>

<file path=customXml/itemProps13.xml><?xml version="1.0" encoding="utf-8"?>
<ds:datastoreItem xmlns:ds="http://schemas.openxmlformats.org/officeDocument/2006/customXml" ds:itemID="{9EF4E4F6-E77A-4FCF-BBF4-F42C37487F01}">
  <ds:schemaRefs>
    <ds:schemaRef ds:uri="ESRI.ArcGIS.Mapping.OfficeIntegration.PowerPointInfo"/>
  </ds:schemaRefs>
</ds:datastoreItem>
</file>

<file path=customXml/itemProps14.xml><?xml version="1.0" encoding="utf-8"?>
<ds:datastoreItem xmlns:ds="http://schemas.openxmlformats.org/officeDocument/2006/customXml" ds:itemID="{658E2056-3CCB-47F4-9E26-059D9B0FB341}">
  <ds:schemaRefs>
    <ds:schemaRef ds:uri="ESRI.ArcGIS.Mapping.OfficeIntegration.PowerPointInfo"/>
  </ds:schemaRefs>
</ds:datastoreItem>
</file>

<file path=customXml/itemProps15.xml><?xml version="1.0" encoding="utf-8"?>
<ds:datastoreItem xmlns:ds="http://schemas.openxmlformats.org/officeDocument/2006/customXml" ds:itemID="{0BDCCBA7-A593-4EF3-B7C1-F68492801B3C}">
  <ds:schemaRefs>
    <ds:schemaRef ds:uri="ESRI.ArcGIS.Mapping.OfficeIntegration.PowerPointInfo"/>
  </ds:schemaRefs>
</ds:datastoreItem>
</file>

<file path=customXml/itemProps16.xml><?xml version="1.0" encoding="utf-8"?>
<ds:datastoreItem xmlns:ds="http://schemas.openxmlformats.org/officeDocument/2006/customXml" ds:itemID="{9C27BE3A-B3A3-485C-A5E2-334CF0687572}">
  <ds:schemaRefs>
    <ds:schemaRef ds:uri="ESRI.ArcGIS.Mapping.OfficeIntegration.PowerPointInfo"/>
  </ds:schemaRefs>
</ds:datastoreItem>
</file>

<file path=customXml/itemProps17.xml><?xml version="1.0" encoding="utf-8"?>
<ds:datastoreItem xmlns:ds="http://schemas.openxmlformats.org/officeDocument/2006/customXml" ds:itemID="{C9A22BCA-5E90-43B9-AC76-B94DC4074227}">
  <ds:schemaRefs>
    <ds:schemaRef ds:uri="ESRI.ArcGIS.Mapping.OfficeIntegration.PowerPointInfo"/>
  </ds:schemaRefs>
</ds:datastoreItem>
</file>

<file path=customXml/itemProps18.xml><?xml version="1.0" encoding="utf-8"?>
<ds:datastoreItem xmlns:ds="http://schemas.openxmlformats.org/officeDocument/2006/customXml" ds:itemID="{B962267A-7A66-40FC-B9C2-375BFF6D3639}">
  <ds:schemaRefs>
    <ds:schemaRef ds:uri="ESRI.ArcGIS.Mapping.OfficeIntegration.PowerPointInfo"/>
  </ds:schemaRefs>
</ds:datastoreItem>
</file>

<file path=customXml/itemProps19.xml><?xml version="1.0" encoding="utf-8"?>
<ds:datastoreItem xmlns:ds="http://schemas.openxmlformats.org/officeDocument/2006/customXml" ds:itemID="{BC57E216-73B1-447F-A3D6-93B1C531F862}">
  <ds:schemaRefs>
    <ds:schemaRef ds:uri="ESRI.ArcGIS.Mapping.OfficeIntegration.PowerPointInfo"/>
  </ds:schemaRefs>
</ds:datastoreItem>
</file>

<file path=customXml/itemProps20.xml><?xml version="1.0" encoding="utf-8"?>
<ds:datastoreItem xmlns:ds="http://schemas.openxmlformats.org/officeDocument/2006/customXml" ds:itemID="{90BDC898-0623-4012-B82F-26943A55994C}">
  <ds:schemaRefs>
    <ds:schemaRef ds:uri="ESRI.ArcGIS.Mapping.OfficeIntegration.PowerPointInfo"/>
  </ds:schemaRefs>
</ds:datastoreItem>
</file>

<file path=customXml/itemProps21.xml><?xml version="1.0" encoding="utf-8"?>
<ds:datastoreItem xmlns:ds="http://schemas.openxmlformats.org/officeDocument/2006/customXml" ds:itemID="{5E3705F6-AC0F-4AF0-B86C-73D36CBBBAAF}">
  <ds:schemaRefs>
    <ds:schemaRef ds:uri="ESRI.ArcGIS.Mapping.OfficeIntegration.PowerPointInfo"/>
  </ds:schemaRefs>
</ds:datastoreItem>
</file>

<file path=customXml/itemProps22.xml><?xml version="1.0" encoding="utf-8"?>
<ds:datastoreItem xmlns:ds="http://schemas.openxmlformats.org/officeDocument/2006/customXml" ds:itemID="{B2B8E205-52F8-4A15-AC07-AA828EDBC60F}">
  <ds:schemaRefs>
    <ds:schemaRef ds:uri="ESRI.ArcGIS.Mapping.OfficeIntegration.PowerPointInfo"/>
  </ds:schemaRefs>
</ds:datastoreItem>
</file>

<file path=customXml/itemProps23.xml><?xml version="1.0" encoding="utf-8"?>
<ds:datastoreItem xmlns:ds="http://schemas.openxmlformats.org/officeDocument/2006/customXml" ds:itemID="{3CEAD787-A64B-4577-988E-6DDD60BEFD36}">
  <ds:schemaRefs>
    <ds:schemaRef ds:uri="ESRI.ArcGIS.Mapping.OfficeIntegration.PowerPointInfo"/>
  </ds:schemaRefs>
</ds:datastoreItem>
</file>

<file path=customXml/itemProps24.xml><?xml version="1.0" encoding="utf-8"?>
<ds:datastoreItem xmlns:ds="http://schemas.openxmlformats.org/officeDocument/2006/customXml" ds:itemID="{9716D051-1F82-4CBC-B461-1A13E29148A5}">
  <ds:schemaRefs>
    <ds:schemaRef ds:uri="ESRI.ArcGIS.Mapping.OfficeIntegration.PowerPointInfo"/>
  </ds:schemaRefs>
</ds:datastoreItem>
</file>

<file path=customXml/itemProps25.xml><?xml version="1.0" encoding="utf-8"?>
<ds:datastoreItem xmlns:ds="http://schemas.openxmlformats.org/officeDocument/2006/customXml" ds:itemID="{9C8F6AE0-EF16-401B-87EC-A34D87359875}">
  <ds:schemaRefs>
    <ds:schemaRef ds:uri="ESRI.ArcGIS.Mapping.OfficeIntegration.PowerPointInfo"/>
  </ds:schemaRefs>
</ds:datastoreItem>
</file>

<file path=customXml/itemProps26.xml><?xml version="1.0" encoding="utf-8"?>
<ds:datastoreItem xmlns:ds="http://schemas.openxmlformats.org/officeDocument/2006/customXml" ds:itemID="{214EF9CF-6ADD-42FD-B66E-11B876B0A02F}">
  <ds:schemaRefs>
    <ds:schemaRef ds:uri="ESRI.ArcGIS.Mapping.OfficeIntegration.PowerPointInfo"/>
  </ds:schemaRefs>
</ds:datastoreItem>
</file>

<file path=customXml/itemProps27.xml><?xml version="1.0" encoding="utf-8"?>
<ds:datastoreItem xmlns:ds="http://schemas.openxmlformats.org/officeDocument/2006/customXml" ds:itemID="{C27AC6E4-488C-4B17-B405-B8CD39615A74}">
  <ds:schemaRefs>
    <ds:schemaRef ds:uri="ESRI.ArcGIS.Mapping.OfficeIntegration.PowerPointInfo"/>
  </ds:schemaRefs>
</ds:datastoreItem>
</file>

<file path=customXml/itemProps28.xml><?xml version="1.0" encoding="utf-8"?>
<ds:datastoreItem xmlns:ds="http://schemas.openxmlformats.org/officeDocument/2006/customXml" ds:itemID="{1E77FE10-7ED7-41ED-BF86-4B902BD56D78}">
  <ds:schemaRefs>
    <ds:schemaRef ds:uri="ESRI.ArcGIS.Mapping.OfficeIntegration.PowerPointInfo"/>
  </ds:schemaRefs>
</ds:datastoreItem>
</file>

<file path=customXml/itemProps29.xml><?xml version="1.0" encoding="utf-8"?>
<ds:datastoreItem xmlns:ds="http://schemas.openxmlformats.org/officeDocument/2006/customXml" ds:itemID="{9424AA18-61B2-46D4-A0CA-0F894BCAE32C}">
  <ds:schemaRefs>
    <ds:schemaRef ds:uri="ESRI.ArcGIS.Mapping.OfficeIntegration.PowerPointInfo"/>
  </ds:schemaRefs>
</ds:datastoreItem>
</file>

<file path=customXml/itemProps30.xml><?xml version="1.0" encoding="utf-8"?>
<ds:datastoreItem xmlns:ds="http://schemas.openxmlformats.org/officeDocument/2006/customXml" ds:itemID="{5ED02C7B-4A9C-4AF2-863E-8B26BB5E7C4C}">
  <ds:schemaRefs>
    <ds:schemaRef ds:uri="ESRI.ArcGIS.Mapping.OfficeIntegration.PowerPointInfo"/>
  </ds:schemaRefs>
</ds:datastoreItem>
</file>

<file path=customXml/itemProps31.xml><?xml version="1.0" encoding="utf-8"?>
<ds:datastoreItem xmlns:ds="http://schemas.openxmlformats.org/officeDocument/2006/customXml" ds:itemID="{D9007611-80DB-4DE7-9E98-B2AD447AB3FD}">
  <ds:schemaRefs>
    <ds:schemaRef ds:uri="ESRI.ArcGIS.Mapping.OfficeIntegration.PowerPointInfo"/>
  </ds:schemaRefs>
</ds:datastoreItem>
</file>

<file path=customXml/itemProps32.xml><?xml version="1.0" encoding="utf-8"?>
<ds:datastoreItem xmlns:ds="http://schemas.openxmlformats.org/officeDocument/2006/customXml" ds:itemID="{881DFFC1-46AB-4495-83C7-6F36E895605A}">
  <ds:schemaRefs>
    <ds:schemaRef ds:uri="ESRI.ArcGIS.Mapping.OfficeIntegration.PowerPointInfo"/>
  </ds:schemaRefs>
</ds:datastoreItem>
</file>

<file path=customXml/itemProps33.xml><?xml version="1.0" encoding="utf-8"?>
<ds:datastoreItem xmlns:ds="http://schemas.openxmlformats.org/officeDocument/2006/customXml" ds:itemID="{AEE2B955-75CB-49CF-856B-3BCD0D5DD36B}">
  <ds:schemaRefs>
    <ds:schemaRef ds:uri="ESRI.ArcGIS.Mapping.OfficeIntegration.PowerPointInfo"/>
  </ds:schemaRefs>
</ds:datastoreItem>
</file>

<file path=customXml/itemProps34.xml><?xml version="1.0" encoding="utf-8"?>
<ds:datastoreItem xmlns:ds="http://schemas.openxmlformats.org/officeDocument/2006/customXml" ds:itemID="{48C1C58D-4A44-4FC4-A91A-A984EB646F24}">
  <ds:schemaRefs>
    <ds:schemaRef ds:uri="ESRI.ArcGIS.Mapping.OfficeIntegration.PowerPointInfo"/>
  </ds:schemaRefs>
</ds:datastoreItem>
</file>

<file path=customXml/itemProps35.xml><?xml version="1.0" encoding="utf-8"?>
<ds:datastoreItem xmlns:ds="http://schemas.openxmlformats.org/officeDocument/2006/customXml" ds:itemID="{53B70C30-BD27-42D9-88C8-D38D3B1000D3}">
  <ds:schemaRefs>
    <ds:schemaRef ds:uri="ESRI.ArcGIS.Mapping.OfficeIntegration.PowerPointInfo"/>
  </ds:schemaRefs>
</ds:datastoreItem>
</file>

<file path=customXml/itemProps36.xml><?xml version="1.0" encoding="utf-8"?>
<ds:datastoreItem xmlns:ds="http://schemas.openxmlformats.org/officeDocument/2006/customXml" ds:itemID="{3FC87C26-2A51-4C23-A49E-65BCEF35F557}">
  <ds:schemaRefs>
    <ds:schemaRef ds:uri="ESRI.ArcGIS.Mapping.OfficeIntegration.PowerPointInfo"/>
  </ds:schemaRefs>
</ds:datastoreItem>
</file>

<file path=customXml/itemProps37.xml><?xml version="1.0" encoding="utf-8"?>
<ds:datastoreItem xmlns:ds="http://schemas.openxmlformats.org/officeDocument/2006/customXml" ds:itemID="{B4982D4D-AE59-4804-9D3C-9D005E8B725D}">
  <ds:schemaRefs>
    <ds:schemaRef ds:uri="ESRI.ArcGIS.Mapping.OfficeIntegration.PowerPointInfo"/>
  </ds:schemaRefs>
</ds:datastoreItem>
</file>

<file path=customXml/itemProps38.xml><?xml version="1.0" encoding="utf-8"?>
<ds:datastoreItem xmlns:ds="http://schemas.openxmlformats.org/officeDocument/2006/customXml" ds:itemID="{A6C73CF3-F3A1-4CFA-903B-4E2710DC2509}">
  <ds:schemaRefs>
    <ds:schemaRef ds:uri="ESRI.ArcGIS.Mapping.OfficeIntegration.PowerPointInfo"/>
  </ds:schemaRefs>
</ds:datastoreItem>
</file>

<file path=customXml/itemProps39.xml><?xml version="1.0" encoding="utf-8"?>
<ds:datastoreItem xmlns:ds="http://schemas.openxmlformats.org/officeDocument/2006/customXml" ds:itemID="{6DF18AFD-86C8-4873-A155-3E163924D49B}">
  <ds:schemaRefs>
    <ds:schemaRef ds:uri="ESRI.ArcGIS.Mapping.OfficeIntegration.PowerPointInfo"/>
  </ds:schemaRefs>
</ds:datastoreItem>
</file>

<file path=customXml/itemProps40.xml><?xml version="1.0" encoding="utf-8"?>
<ds:datastoreItem xmlns:ds="http://schemas.openxmlformats.org/officeDocument/2006/customXml" ds:itemID="{0C34D7D2-7820-4B42-BC3A-C2237D3AB478}">
  <ds:schemaRefs>
    <ds:schemaRef ds:uri="ESRI.ArcGIS.Mapping.OfficeIntegration.PowerPointInfo"/>
  </ds:schemaRefs>
</ds:datastoreItem>
</file>

<file path=customXml/itemProps41.xml><?xml version="1.0" encoding="utf-8"?>
<ds:datastoreItem xmlns:ds="http://schemas.openxmlformats.org/officeDocument/2006/customXml" ds:itemID="{71FFFF02-2DBF-47D4-BDDE-1919732BD988}">
  <ds:schemaRefs>
    <ds:schemaRef ds:uri="ESRI.ArcGIS.Mapping.OfficeIntegration.PowerPointInfo"/>
  </ds:schemaRefs>
</ds:datastoreItem>
</file>

<file path=customXml/itemProps42.xml><?xml version="1.0" encoding="utf-8"?>
<ds:datastoreItem xmlns:ds="http://schemas.openxmlformats.org/officeDocument/2006/customXml" ds:itemID="{20069000-4495-42E8-8D13-0DAEE0A6967E}">
  <ds:schemaRefs>
    <ds:schemaRef ds:uri="ESRI.ArcGIS.Mapping.OfficeIntegration.PowerPointInfo"/>
  </ds:schemaRefs>
</ds:datastoreItem>
</file>

<file path=customXml/itemProps43.xml><?xml version="1.0" encoding="utf-8"?>
<ds:datastoreItem xmlns:ds="http://schemas.openxmlformats.org/officeDocument/2006/customXml" ds:itemID="{E76CBC99-629E-44FC-98A3-D12B1241C354}">
  <ds:schemaRefs>
    <ds:schemaRef ds:uri="ESRI.ArcGIS.Mapping.OfficeIntegration.PowerPointInfo"/>
  </ds:schemaRefs>
</ds:datastoreItem>
</file>

<file path=customXml/itemProps44.xml><?xml version="1.0" encoding="utf-8"?>
<ds:datastoreItem xmlns:ds="http://schemas.openxmlformats.org/officeDocument/2006/customXml" ds:itemID="{6DE649E3-F87C-46BF-A904-0DF150C7305E}">
  <ds:schemaRefs>
    <ds:schemaRef ds:uri="ESRI.ArcGIS.Mapping.OfficeIntegration.PowerPointInfo"/>
  </ds:schemaRefs>
</ds:datastoreItem>
</file>

<file path=customXml/itemProps45.xml><?xml version="1.0" encoding="utf-8"?>
<ds:datastoreItem xmlns:ds="http://schemas.openxmlformats.org/officeDocument/2006/customXml" ds:itemID="{429DEFE8-A0E2-40A8-AEC8-3B9B018ACE88}">
  <ds:schemaRefs>
    <ds:schemaRef ds:uri="ESRI.ArcGIS.Mapping.OfficeIntegration.PowerPointInfo"/>
  </ds:schemaRefs>
</ds:datastoreItem>
</file>

<file path=customXml/itemProps46.xml><?xml version="1.0" encoding="utf-8"?>
<ds:datastoreItem xmlns:ds="http://schemas.openxmlformats.org/officeDocument/2006/customXml" ds:itemID="{05A7DE79-6AB1-46FB-8760-9F1D57F29D33}">
  <ds:schemaRefs>
    <ds:schemaRef ds:uri="ESRI.ArcGIS.Mapping.OfficeIntegration.PowerPointInfo"/>
  </ds:schemaRefs>
</ds:datastoreItem>
</file>

<file path=customXml/itemProps47.xml><?xml version="1.0" encoding="utf-8"?>
<ds:datastoreItem xmlns:ds="http://schemas.openxmlformats.org/officeDocument/2006/customXml" ds:itemID="{971E59DC-4362-4AEE-9B24-DA45E0D11677}">
  <ds:schemaRefs>
    <ds:schemaRef ds:uri="ESRI.ArcGIS.Mapping.OfficeIntegration.PowerPointInfo"/>
  </ds:schemaRefs>
</ds:datastoreItem>
</file>

<file path=customXml/itemProps48.xml><?xml version="1.0" encoding="utf-8"?>
<ds:datastoreItem xmlns:ds="http://schemas.openxmlformats.org/officeDocument/2006/customXml" ds:itemID="{6A5A629C-C798-4FB0-8C1B-78C8069B9856}">
  <ds:schemaRefs>
    <ds:schemaRef ds:uri="ESRI.ArcGIS.Mapping.OfficeIntegration.PowerPointInfo"/>
  </ds:schemaRefs>
</ds:datastoreItem>
</file>

<file path=customXml/itemProps49.xml><?xml version="1.0" encoding="utf-8"?>
<ds:datastoreItem xmlns:ds="http://schemas.openxmlformats.org/officeDocument/2006/customXml" ds:itemID="{F50944CE-6383-4FB2-85A7-77173A8E3CAB}">
  <ds:schemaRefs>
    <ds:schemaRef ds:uri="ESRI.ArcGIS.Mapping.OfficeIntegration.PowerPointInfo"/>
  </ds:schemaRefs>
</ds:datastoreItem>
</file>

<file path=customXml/itemProps50.xml><?xml version="1.0" encoding="utf-8"?>
<ds:datastoreItem xmlns:ds="http://schemas.openxmlformats.org/officeDocument/2006/customXml" ds:itemID="{2F0CFECE-0B2C-4481-BB37-5729EA6A54DE}">
  <ds:schemaRefs>
    <ds:schemaRef ds:uri="ESRI.ArcGIS.Mapping.OfficeIntegration.PowerPointInfo"/>
  </ds:schemaRefs>
</ds:datastoreItem>
</file>

<file path=customXml/itemProps51.xml><?xml version="1.0" encoding="utf-8"?>
<ds:datastoreItem xmlns:ds="http://schemas.openxmlformats.org/officeDocument/2006/customXml" ds:itemID="{C9CE7E7B-2E53-49BE-9396-F98835E104BA}">
  <ds:schemaRefs>
    <ds:schemaRef ds:uri="ESRI.ArcGIS.Mapping.OfficeIntegration.PowerPointInfo"/>
  </ds:schemaRefs>
</ds:datastoreItem>
</file>

<file path=customXml/itemProps52.xml><?xml version="1.0" encoding="utf-8"?>
<ds:datastoreItem xmlns:ds="http://schemas.openxmlformats.org/officeDocument/2006/customXml" ds:itemID="{65F5BCA9-CBE8-404A-A856-029A0ADEC8D5}">
  <ds:schemaRefs>
    <ds:schemaRef ds:uri="ESRI.ArcGIS.Mapping.OfficeIntegration.PowerPointInfo"/>
  </ds:schemaRefs>
</ds:datastoreItem>
</file>

<file path=customXml/itemProps53.xml><?xml version="1.0" encoding="utf-8"?>
<ds:datastoreItem xmlns:ds="http://schemas.openxmlformats.org/officeDocument/2006/customXml" ds:itemID="{9DB380DD-F14B-49D8-9773-DBB17A79DB9D}">
  <ds:schemaRefs>
    <ds:schemaRef ds:uri="ESRI.ArcGIS.Mapping.OfficeIntegration.PowerPointInfo"/>
  </ds:schemaRefs>
</ds:datastoreItem>
</file>

<file path=customXml/itemProps54.xml><?xml version="1.0" encoding="utf-8"?>
<ds:datastoreItem xmlns:ds="http://schemas.openxmlformats.org/officeDocument/2006/customXml" ds:itemID="{B735FF4A-70F1-4D37-B516-B9EE05F57F1A}">
  <ds:schemaRefs>
    <ds:schemaRef ds:uri="ESRI.ArcGIS.Mapping.OfficeIntegration.PowerPointInfo"/>
  </ds:schemaRefs>
</ds:datastoreItem>
</file>

<file path=customXml/itemProps55.xml><?xml version="1.0" encoding="utf-8"?>
<ds:datastoreItem xmlns:ds="http://schemas.openxmlformats.org/officeDocument/2006/customXml" ds:itemID="{18EB2E62-8BA5-4DC0-95B2-2E23465E9274}">
  <ds:schemaRefs>
    <ds:schemaRef ds:uri="ESRI.ArcGIS.Mapping.OfficeIntegration.PowerPointInfo"/>
  </ds:schemaRefs>
</ds:datastoreItem>
</file>

<file path=customXml/itemProps56.xml><?xml version="1.0" encoding="utf-8"?>
<ds:datastoreItem xmlns:ds="http://schemas.openxmlformats.org/officeDocument/2006/customXml" ds:itemID="{E77A82F3-F4EF-483B-BFE5-45380EBF991E}">
  <ds:schemaRefs>
    <ds:schemaRef ds:uri="ESRI.ArcGIS.Mapping.OfficeIntegration.PowerPointInfo"/>
  </ds:schemaRefs>
</ds:datastoreItem>
</file>

<file path=customXml/itemProps57.xml><?xml version="1.0" encoding="utf-8"?>
<ds:datastoreItem xmlns:ds="http://schemas.openxmlformats.org/officeDocument/2006/customXml" ds:itemID="{4F138F19-86B1-432C-9D6E-C3A252BBD21A}">
  <ds:schemaRefs>
    <ds:schemaRef ds:uri="ESRI.ArcGIS.Mapping.OfficeIntegration.PowerPointInfo"/>
  </ds:schemaRefs>
</ds:datastoreItem>
</file>

<file path=customXml/itemProps58.xml><?xml version="1.0" encoding="utf-8"?>
<ds:datastoreItem xmlns:ds="http://schemas.openxmlformats.org/officeDocument/2006/customXml" ds:itemID="{2F89739B-F4E1-4BB6-B318-86F28AA370FA}">
  <ds:schemaRefs>
    <ds:schemaRef ds:uri="ESRI.ArcGIS.Mapping.OfficeIntegration.PowerPointInfo"/>
  </ds:schemaRefs>
</ds:datastoreItem>
</file>

<file path=customXml/itemProps59.xml><?xml version="1.0" encoding="utf-8"?>
<ds:datastoreItem xmlns:ds="http://schemas.openxmlformats.org/officeDocument/2006/customXml" ds:itemID="{9701B35B-2B7E-408A-A71A-F00A893FE94B}">
  <ds:schemaRefs>
    <ds:schemaRef ds:uri="ESRI.ArcGIS.Mapping.OfficeIntegration.PowerPointInfo"/>
  </ds:schemaRefs>
</ds:datastoreItem>
</file>

<file path=customXml/itemProps60.xml><?xml version="1.0" encoding="utf-8"?>
<ds:datastoreItem xmlns:ds="http://schemas.openxmlformats.org/officeDocument/2006/customXml" ds:itemID="{B3158F7D-FF7C-4348-A261-5C69E3932F80}">
  <ds:schemaRefs>
    <ds:schemaRef ds:uri="ESRI.ArcGIS.Mapping.OfficeIntegration.PowerPointInfo"/>
  </ds:schemaRefs>
</ds:datastoreItem>
</file>

<file path=customXml/itemProps61.xml><?xml version="1.0" encoding="utf-8"?>
<ds:datastoreItem xmlns:ds="http://schemas.openxmlformats.org/officeDocument/2006/customXml" ds:itemID="{62A24777-BC13-4AD8-840B-92C997B02EE9}">
  <ds:schemaRefs>
    <ds:schemaRef ds:uri="ESRI.ArcGIS.Mapping.OfficeIntegration.PowerPointInfo"/>
  </ds:schemaRefs>
</ds:datastoreItem>
</file>

<file path=customXml/itemProps62.xml><?xml version="1.0" encoding="utf-8"?>
<ds:datastoreItem xmlns:ds="http://schemas.openxmlformats.org/officeDocument/2006/customXml" ds:itemID="{C4CBBC26-4E5B-4784-98E7-DE6526EF02AA}">
  <ds:schemaRefs>
    <ds:schemaRef ds:uri="ESRI.ArcGIS.Mapping.OfficeIntegration.PowerPointInfo"/>
  </ds:schemaRefs>
</ds:datastoreItem>
</file>

<file path=customXml/itemProps63.xml><?xml version="1.0" encoding="utf-8"?>
<ds:datastoreItem xmlns:ds="http://schemas.openxmlformats.org/officeDocument/2006/customXml" ds:itemID="{DACCB180-C611-487B-9950-C323C0B370F6}">
  <ds:schemaRefs>
    <ds:schemaRef ds:uri="ESRI.ArcGIS.Mapping.OfficeIntegration.PowerPointInfo"/>
  </ds:schemaRefs>
</ds:datastoreItem>
</file>

<file path=customXml/itemProps64.xml><?xml version="1.0" encoding="utf-8"?>
<ds:datastoreItem xmlns:ds="http://schemas.openxmlformats.org/officeDocument/2006/customXml" ds:itemID="{399E14B0-A206-4AAA-AC21-E2A8CDF83D3B}">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
  <TotalTime>1455</TotalTime>
  <Words>2716</Words>
  <Application>Microsoft Office PowerPoint</Application>
  <PresentationFormat>Widescreen</PresentationFormat>
  <Paragraphs>186</Paragraphs>
  <Slides>23</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Corbel</vt:lpstr>
      <vt:lpstr>Basis</vt:lpstr>
      <vt:lpstr>Tracking Rules and their Supporting Documents</vt:lpstr>
      <vt:lpstr>What is a rule or regulation? </vt:lpstr>
      <vt:lpstr>What are the different steps a rule takes before it is final?</vt:lpstr>
      <vt:lpstr>What does each step mean?</vt:lpstr>
      <vt:lpstr>What does each step mean? </vt:lpstr>
      <vt:lpstr>Questions?</vt:lpstr>
      <vt:lpstr>How do I find rules and notices?</vt:lpstr>
      <vt:lpstr>Finding the rule in FDsys</vt:lpstr>
      <vt:lpstr>Finding the rule in HeinOnline</vt:lpstr>
      <vt:lpstr>Finding the rule in the Library of Congress’ Federal Register collection</vt:lpstr>
      <vt:lpstr>Finding the rule in regulations.gov</vt:lpstr>
      <vt:lpstr>Questions?</vt:lpstr>
      <vt:lpstr>Finding the rule history</vt:lpstr>
      <vt:lpstr>Finding the rule history in regulations.gov</vt:lpstr>
      <vt:lpstr>Docket folder in regulations.gov</vt:lpstr>
      <vt:lpstr>Looking for mentions of the proposed rule</vt:lpstr>
      <vt:lpstr>Using the CFR to find the rule history</vt:lpstr>
      <vt:lpstr>Questions?</vt:lpstr>
      <vt:lpstr>Finding supporting documents to the rule</vt:lpstr>
      <vt:lpstr>Finding supporting documents in regulations.gov</vt:lpstr>
      <vt:lpstr>Finding supporting documents not in regulations.gov</vt:lpstr>
      <vt:lpstr>For example: finding supporting documents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Bhagat, Dhruti</dc:creator>
  <cp:lastModifiedBy>Bhagat, Dhruti</cp:lastModifiedBy>
  <cp:revision>137</cp:revision>
  <dcterms:created xsi:type="dcterms:W3CDTF">2017-03-14T15:58:53Z</dcterms:created>
  <dcterms:modified xsi:type="dcterms:W3CDTF">2017-07-17T19:14:46Z</dcterms:modified>
</cp:coreProperties>
</file>